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60" r:id="rId5"/>
    <p:sldId id="261" r:id="rId6"/>
    <p:sldId id="262" r:id="rId7"/>
    <p:sldId id="263" r:id="rId8"/>
    <p:sldId id="265" r:id="rId9"/>
    <p:sldId id="264" r:id="rId10"/>
    <p:sldId id="266" r:id="rId11"/>
    <p:sldId id="267" r:id="rId12"/>
    <p:sldId id="268" r:id="rId13"/>
    <p:sldId id="269" r:id="rId14"/>
    <p:sldId id="271" r:id="rId15"/>
    <p:sldId id="270" r:id="rId16"/>
    <p:sldId id="273" r:id="rId17"/>
    <p:sldId id="280" r:id="rId18"/>
    <p:sldId id="274" r:id="rId19"/>
    <p:sldId id="281" r:id="rId20"/>
    <p:sldId id="275" r:id="rId21"/>
    <p:sldId id="276" r:id="rId22"/>
    <p:sldId id="259" r:id="rId23"/>
    <p:sldId id="277" r:id="rId24"/>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EC06E"/>
    <a:srgbClr val="FEAE4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2042"/>
          </a:xfrm>
          <a:prstGeom prst="rect">
            <a:avLst/>
          </a:prstGeom>
        </p:spPr>
        <p:txBody>
          <a:bodyPr vert="horz" lIns="92546" tIns="46273" rIns="92546" bIns="46273" rtlCol="0"/>
          <a:lstStyle>
            <a:lvl1pPr algn="r">
              <a:defRPr sz="1200"/>
            </a:lvl1pPr>
          </a:lstStyle>
          <a:p>
            <a:fld id="{F4C7655A-FE6A-4433-A0B4-46058DB949AB}" type="datetimeFigureOut">
              <a:rPr lang="en-US" smtClean="0"/>
              <a:t>8/19/2009</a:t>
            </a:fld>
            <a:endParaRPr lang="en-US"/>
          </a:p>
        </p:txBody>
      </p:sp>
      <p:sp>
        <p:nvSpPr>
          <p:cNvPr id="4" name="Footer Placeholder 3"/>
          <p:cNvSpPr>
            <a:spLocks noGrp="1"/>
          </p:cNvSpPr>
          <p:nvPr>
            <p:ph type="ftr" sz="quarter" idx="2"/>
          </p:nvPr>
        </p:nvSpPr>
        <p:spPr>
          <a:xfrm>
            <a:off x="0" y="8777192"/>
            <a:ext cx="3013763" cy="462042"/>
          </a:xfrm>
          <a:prstGeom prst="rect">
            <a:avLst/>
          </a:prstGeom>
        </p:spPr>
        <p:txBody>
          <a:bodyPr vert="horz" lIns="92546" tIns="46273" rIns="92546" bIns="46273"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777192"/>
            <a:ext cx="3013763" cy="462042"/>
          </a:xfrm>
          <a:prstGeom prst="rect">
            <a:avLst/>
          </a:prstGeom>
        </p:spPr>
        <p:txBody>
          <a:bodyPr vert="horz" lIns="92546" tIns="46273" rIns="92546" bIns="46273" rtlCol="0" anchor="b"/>
          <a:lstStyle>
            <a:lvl1pPr algn="r">
              <a:defRPr sz="1200"/>
            </a:lvl1pPr>
          </a:lstStyle>
          <a:p>
            <a:fld id="{2BC71327-330C-42CF-B6CA-173225FC123C}"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endParaRPr lang="en-US"/>
          </a:p>
        </p:txBody>
      </p:sp>
      <p:sp>
        <p:nvSpPr>
          <p:cNvPr id="3" name="Date Placeholder 2"/>
          <p:cNvSpPr>
            <a:spLocks noGrp="1"/>
          </p:cNvSpPr>
          <p:nvPr>
            <p:ph type="dt" idx="1"/>
          </p:nvPr>
        </p:nvSpPr>
        <p:spPr>
          <a:xfrm>
            <a:off x="3939466" y="0"/>
            <a:ext cx="3013763" cy="462042"/>
          </a:xfrm>
          <a:prstGeom prst="rect">
            <a:avLst/>
          </a:prstGeom>
        </p:spPr>
        <p:txBody>
          <a:bodyPr vert="horz" lIns="92546" tIns="46273" rIns="92546" bIns="46273" rtlCol="0"/>
          <a:lstStyle>
            <a:lvl1pPr algn="r">
              <a:defRPr sz="1200"/>
            </a:lvl1pPr>
          </a:lstStyle>
          <a:p>
            <a:fld id="{F257AD0D-6C94-4C60-9C1E-B06153088A31}" type="datetimeFigureOut">
              <a:rPr lang="en-US" smtClean="0"/>
              <a:pPr/>
              <a:t>8/19/2009</a:t>
            </a:fld>
            <a:endParaRPr lang="en-US"/>
          </a:p>
        </p:txBody>
      </p:sp>
      <p:sp>
        <p:nvSpPr>
          <p:cNvPr id="4" name="Slide Image Placeholder 3"/>
          <p:cNvSpPr>
            <a:spLocks noGrp="1" noRot="1" noChangeAspect="1"/>
          </p:cNvSpPr>
          <p:nvPr>
            <p:ph type="sldImg" idx="2"/>
          </p:nvPr>
        </p:nvSpPr>
        <p:spPr>
          <a:xfrm>
            <a:off x="1168400" y="693738"/>
            <a:ext cx="4618038" cy="3463925"/>
          </a:xfrm>
          <a:prstGeom prst="rect">
            <a:avLst/>
          </a:prstGeom>
          <a:noFill/>
          <a:ln w="12700">
            <a:solidFill>
              <a:prstClr val="black"/>
            </a:solidFill>
          </a:ln>
        </p:spPr>
        <p:txBody>
          <a:bodyPr vert="horz" lIns="92546" tIns="46273" rIns="92546" bIns="46273" rtlCol="0" anchor="ctr"/>
          <a:lstStyle/>
          <a:p>
            <a:endParaRPr lang="en-US"/>
          </a:p>
        </p:txBody>
      </p:sp>
      <p:sp>
        <p:nvSpPr>
          <p:cNvPr id="5" name="Notes Placeholder 4"/>
          <p:cNvSpPr>
            <a:spLocks noGrp="1"/>
          </p:cNvSpPr>
          <p:nvPr>
            <p:ph type="body" sz="quarter" idx="3"/>
          </p:nvPr>
        </p:nvSpPr>
        <p:spPr>
          <a:xfrm>
            <a:off x="695484" y="4389398"/>
            <a:ext cx="5563870" cy="4158377"/>
          </a:xfrm>
          <a:prstGeom prst="rect">
            <a:avLst/>
          </a:prstGeom>
        </p:spPr>
        <p:txBody>
          <a:bodyPr vert="horz" lIns="92546" tIns="46273" rIns="92546" bIns="4627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7192"/>
            <a:ext cx="3013763" cy="462042"/>
          </a:xfrm>
          <a:prstGeom prst="rect">
            <a:avLst/>
          </a:prstGeom>
        </p:spPr>
        <p:txBody>
          <a:bodyPr vert="horz" lIns="92546" tIns="46273" rIns="92546" bIns="46273"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777192"/>
            <a:ext cx="3013763" cy="462042"/>
          </a:xfrm>
          <a:prstGeom prst="rect">
            <a:avLst/>
          </a:prstGeom>
        </p:spPr>
        <p:txBody>
          <a:bodyPr vert="horz" lIns="92546" tIns="46273" rIns="92546" bIns="46273" rtlCol="0" anchor="b"/>
          <a:lstStyle>
            <a:lvl1pPr algn="r">
              <a:defRPr sz="1200"/>
            </a:lvl1pPr>
          </a:lstStyle>
          <a:p>
            <a:fld id="{C2FD238D-091E-48CC-A28F-21F8C2000BE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Practice A Answer:</a:t>
            </a:r>
            <a:r>
              <a:rPr lang="en-US" b="1" dirty="0" smtClean="0"/>
              <a:t> a = 2 m/s/s</a:t>
            </a:r>
            <a:endParaRPr lang="en-US" dirty="0" smtClean="0"/>
          </a:p>
          <a:p>
            <a:r>
              <a:rPr lang="en-US" dirty="0" smtClean="0"/>
              <a:t>Use a = (</a:t>
            </a:r>
            <a:r>
              <a:rPr lang="en-US" dirty="0" err="1" smtClean="0"/>
              <a:t>v</a:t>
            </a:r>
            <a:r>
              <a:rPr lang="en-US" baseline="-25000" dirty="0" err="1" smtClean="0"/>
              <a:t>f</a:t>
            </a:r>
            <a:r>
              <a:rPr lang="en-US" baseline="-25000" dirty="0" smtClean="0"/>
              <a:t> </a:t>
            </a:r>
            <a:r>
              <a:rPr lang="en-US" dirty="0" smtClean="0"/>
              <a:t>- v</a:t>
            </a:r>
            <a:r>
              <a:rPr lang="en-US" baseline="-25000" dirty="0" smtClean="0"/>
              <a:t>i</a:t>
            </a:r>
            <a:r>
              <a:rPr lang="en-US" dirty="0" smtClean="0"/>
              <a:t>) / t and pick any two points.</a:t>
            </a:r>
          </a:p>
          <a:p>
            <a:r>
              <a:rPr lang="en-US" dirty="0" smtClean="0"/>
              <a:t>a = (8 m/s - 0 m/s) / (4 s) a = (8 m/s) / (4 s)</a:t>
            </a:r>
          </a:p>
          <a:p>
            <a:r>
              <a:rPr lang="en-US" dirty="0" smtClean="0"/>
              <a:t>a = 2 m/s/s</a:t>
            </a:r>
          </a:p>
          <a:p>
            <a:endParaRPr lang="en-US" dirty="0" smtClean="0"/>
          </a:p>
          <a:p>
            <a:r>
              <a:rPr lang="en-US" dirty="0" smtClean="0"/>
              <a:t>Practice B</a:t>
            </a:r>
          </a:p>
          <a:p>
            <a:r>
              <a:rPr lang="en-US" dirty="0" smtClean="0"/>
              <a:t>Answer: </a:t>
            </a:r>
            <a:r>
              <a:rPr lang="en-US" b="1" dirty="0" smtClean="0"/>
              <a:t>a = -2 m/s/s</a:t>
            </a:r>
            <a:endParaRPr lang="en-US" dirty="0" smtClean="0"/>
          </a:p>
          <a:p>
            <a:r>
              <a:rPr lang="en-US" dirty="0" smtClean="0"/>
              <a:t>Use a = (</a:t>
            </a:r>
            <a:r>
              <a:rPr lang="en-US" dirty="0" err="1" smtClean="0"/>
              <a:t>v</a:t>
            </a:r>
            <a:r>
              <a:rPr lang="en-US" baseline="-25000" dirty="0" err="1" smtClean="0"/>
              <a:t>f</a:t>
            </a:r>
            <a:r>
              <a:rPr lang="en-US" dirty="0" smtClean="0"/>
              <a:t>-v</a:t>
            </a:r>
            <a:r>
              <a:rPr lang="en-US" baseline="-25000" dirty="0" smtClean="0"/>
              <a:t>i</a:t>
            </a:r>
            <a:r>
              <a:rPr lang="en-US" dirty="0" smtClean="0"/>
              <a:t>) / t and pick any two points.</a:t>
            </a:r>
          </a:p>
          <a:p>
            <a:r>
              <a:rPr lang="en-US" dirty="0" smtClean="0"/>
              <a:t>a = (0 m/s - 8 m/s) / (4 s) a = (-8 m/s) / (4 s)</a:t>
            </a:r>
          </a:p>
          <a:p>
            <a:r>
              <a:rPr lang="en-US" dirty="0" smtClean="0"/>
              <a:t>a = -2 m/s/s</a:t>
            </a:r>
          </a:p>
          <a:p>
            <a:endParaRPr lang="en-US" dirty="0"/>
          </a:p>
        </p:txBody>
      </p:sp>
      <p:sp>
        <p:nvSpPr>
          <p:cNvPr id="4" name="Slide Number Placeholder 3"/>
          <p:cNvSpPr>
            <a:spLocks noGrp="1"/>
          </p:cNvSpPr>
          <p:nvPr>
            <p:ph type="sldNum" sz="quarter" idx="10"/>
          </p:nvPr>
        </p:nvSpPr>
        <p:spPr/>
        <p:txBody>
          <a:bodyPr/>
          <a:lstStyle/>
          <a:p>
            <a:fld id="{C2FD238D-091E-48CC-A28F-21F8C2000BEE}"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slope equation says that the slope of a line is found by determining the amount of rise of the line between any two points divided by the amount of run of the line between the same two points. In other words,</a:t>
            </a:r>
          </a:p>
          <a:p>
            <a:r>
              <a:rPr lang="en-US" dirty="0" smtClean="0"/>
              <a:t>Pick two points on the line and determine their coordinates. </a:t>
            </a:r>
          </a:p>
          <a:p>
            <a:r>
              <a:rPr lang="en-US" dirty="0" smtClean="0"/>
              <a:t>Determine the difference in y-coordinates of these two points (</a:t>
            </a:r>
            <a:r>
              <a:rPr lang="en-US" i="1" dirty="0" smtClean="0"/>
              <a:t>rise</a:t>
            </a:r>
            <a:r>
              <a:rPr lang="en-US" dirty="0" smtClean="0"/>
              <a:t>). </a:t>
            </a:r>
          </a:p>
          <a:p>
            <a:r>
              <a:rPr lang="en-US" dirty="0" smtClean="0"/>
              <a:t>Determine the difference in x-coordinates for these two points (</a:t>
            </a:r>
            <a:r>
              <a:rPr lang="en-US" i="1" dirty="0" smtClean="0"/>
              <a:t>run</a:t>
            </a:r>
            <a:r>
              <a:rPr lang="en-US" dirty="0" smtClean="0"/>
              <a:t>). </a:t>
            </a:r>
          </a:p>
          <a:p>
            <a:r>
              <a:rPr lang="en-US" dirty="0" smtClean="0"/>
              <a:t>Divide the difference in y-coordinates by the difference in x-coordinates (rise/run or slope). </a:t>
            </a:r>
          </a:p>
          <a:p>
            <a:endParaRPr lang="en-US" dirty="0"/>
          </a:p>
        </p:txBody>
      </p:sp>
      <p:sp>
        <p:nvSpPr>
          <p:cNvPr id="4" name="Slide Number Placeholder 3"/>
          <p:cNvSpPr>
            <a:spLocks noGrp="1"/>
          </p:cNvSpPr>
          <p:nvPr>
            <p:ph type="sldNum" sz="quarter" idx="10"/>
          </p:nvPr>
        </p:nvSpPr>
        <p:spPr/>
        <p:txBody>
          <a:bodyPr/>
          <a:lstStyle/>
          <a:p>
            <a:fld id="{C2FD238D-091E-48CC-A28F-21F8C2000BEE}" type="slidenum">
              <a:rPr lang="en-US" smtClean="0"/>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5464">
              <a:defRPr/>
            </a:pPr>
            <a:r>
              <a:rPr lang="en-US" dirty="0" smtClean="0"/>
              <a:t>The velocity (i.e., slope) is </a:t>
            </a:r>
            <a:r>
              <a:rPr lang="en-US" b="1" dirty="0" smtClean="0"/>
              <a:t>4 m/s</a:t>
            </a:r>
            <a:r>
              <a:rPr lang="en-US" dirty="0" smtClean="0"/>
              <a:t>. If you think the slope is 5 m/s, then you're making a common mistake. You are picking one point (probably 5 s, 25 m) and dividing y/x. Instead you must pick two points (as discussed in this part of the lesson) and divide the change in y by the change in x.</a:t>
            </a:r>
          </a:p>
          <a:p>
            <a:endParaRPr lang="en-US" dirty="0"/>
          </a:p>
        </p:txBody>
      </p:sp>
      <p:sp>
        <p:nvSpPr>
          <p:cNvPr id="4" name="Slide Number Placeholder 3"/>
          <p:cNvSpPr>
            <a:spLocks noGrp="1"/>
          </p:cNvSpPr>
          <p:nvPr>
            <p:ph type="sldNum" sz="quarter" idx="10"/>
          </p:nvPr>
        </p:nvSpPr>
        <p:spPr/>
        <p:txBody>
          <a:bodyPr/>
          <a:lstStyle/>
          <a:p>
            <a:fld id="{C2FD238D-091E-48CC-A28F-21F8C2000BEE}" type="slidenum">
              <a:rPr lang="en-US" smtClean="0"/>
              <a:pPr/>
              <a:t>12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Answers: </a:t>
            </a:r>
            <a:r>
              <a:rPr lang="en-US" b="1" dirty="0" smtClean="0"/>
              <a:t>a, d and h</a:t>
            </a:r>
            <a:r>
              <a:rPr lang="en-US" dirty="0" smtClean="0"/>
              <a:t> apply.</a:t>
            </a:r>
          </a:p>
          <a:p>
            <a:r>
              <a:rPr lang="en-US" dirty="0" smtClean="0"/>
              <a:t>a: TRUE since the line is in the positive region of the graph.</a:t>
            </a:r>
          </a:p>
          <a:p>
            <a:r>
              <a:rPr lang="en-US" dirty="0" smtClean="0"/>
              <a:t>b. FALSE since there is an acceleration (i.e., a changing velocity).</a:t>
            </a:r>
          </a:p>
          <a:p>
            <a:r>
              <a:rPr lang="en-US" dirty="0" smtClean="0"/>
              <a:t>c. FALSE since a negative velocity would be a line in the negative region (i.e., below the horizontal axis).</a:t>
            </a:r>
          </a:p>
          <a:p>
            <a:r>
              <a:rPr lang="en-US" dirty="0" smtClean="0"/>
              <a:t>d. TRUE since the line is approaching the 0-velocity level (the x-axis).</a:t>
            </a:r>
          </a:p>
          <a:p>
            <a:r>
              <a:rPr lang="en-US" dirty="0" smtClean="0"/>
              <a:t>e. FALSE since the line never crosses the axis.</a:t>
            </a:r>
          </a:p>
          <a:p>
            <a:r>
              <a:rPr lang="en-US" dirty="0" smtClean="0"/>
              <a:t>f. FALSE since the line is not moving away from x-axis.</a:t>
            </a:r>
          </a:p>
          <a:p>
            <a:r>
              <a:rPr lang="en-US" dirty="0" smtClean="0"/>
              <a:t>g. FALSE since the line has a negative or downward slope.</a:t>
            </a:r>
          </a:p>
          <a:p>
            <a:r>
              <a:rPr lang="en-US" dirty="0" smtClean="0"/>
              <a:t>h. TRUE since the line is straight (</a:t>
            </a:r>
            <a:r>
              <a:rPr lang="en-US" dirty="0" err="1" smtClean="0"/>
              <a:t>i.e</a:t>
            </a:r>
            <a:r>
              <a:rPr lang="en-US" dirty="0" smtClean="0"/>
              <a:t>, has a constant slope).</a:t>
            </a:r>
          </a:p>
          <a:p>
            <a:endParaRPr lang="en-US" dirty="0"/>
          </a:p>
        </p:txBody>
      </p:sp>
      <p:sp>
        <p:nvSpPr>
          <p:cNvPr id="4" name="Slide Number Placeholder 3"/>
          <p:cNvSpPr>
            <a:spLocks noGrp="1"/>
          </p:cNvSpPr>
          <p:nvPr>
            <p:ph type="sldNum" sz="quarter" idx="10"/>
          </p:nvPr>
        </p:nvSpPr>
        <p:spPr/>
        <p:txBody>
          <a:bodyPr/>
          <a:lstStyle/>
          <a:p>
            <a:fld id="{C2FD238D-091E-48CC-A28F-21F8C2000BEE}" type="slidenum">
              <a:rPr lang="en-US" smtClean="0"/>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1366" indent="-231366">
              <a:buAutoNum type="alphaLcPeriod"/>
            </a:pPr>
            <a:r>
              <a:rPr lang="en-US" dirty="0" smtClean="0"/>
              <a:t>The acceleration is </a:t>
            </a:r>
            <a:r>
              <a:rPr lang="en-US" b="1" dirty="0" smtClean="0"/>
              <a:t>+40 m/s/s</a:t>
            </a:r>
            <a:r>
              <a:rPr lang="en-US" dirty="0" smtClean="0"/>
              <a:t>. The acceleration is found from a slope calculation. The line rises +40 m/s for every 1 second of run.</a:t>
            </a:r>
          </a:p>
          <a:p>
            <a:pPr marL="231366" indent="-231366" defTabSz="925464">
              <a:buFontTx/>
              <a:buAutoNum type="alphaLcPeriod"/>
            </a:pPr>
            <a:r>
              <a:rPr lang="en-US" dirty="0" smtClean="0"/>
              <a:t>The acceleration is </a:t>
            </a:r>
            <a:r>
              <a:rPr lang="en-US" b="1" dirty="0" smtClean="0"/>
              <a:t>+20 m/s/s</a:t>
            </a:r>
            <a:r>
              <a:rPr lang="en-US" dirty="0" smtClean="0"/>
              <a:t>. The acceleration is found from a slope calculation. The line rises +60 m/s for 3 seconds of run. The rise/run ratio is +20 m/s/s.</a:t>
            </a:r>
          </a:p>
          <a:p>
            <a:pPr marL="231366" indent="-231366">
              <a:buAutoNum type="alphaLcPeriod"/>
            </a:pPr>
            <a:r>
              <a:rPr lang="en-US" dirty="0" smtClean="0"/>
              <a:t>The acceleration is </a:t>
            </a:r>
            <a:r>
              <a:rPr lang="en-US" b="1" dirty="0" smtClean="0"/>
              <a:t>-20 m/s/s</a:t>
            </a:r>
            <a:r>
              <a:rPr lang="en-US" dirty="0" smtClean="0"/>
              <a:t>. The acceleration is found from a slope calculation. The line rises -160 m/s for 8 seconds of run. The rise/run ratio is -20 m/s/s.</a:t>
            </a:r>
            <a:endParaRPr lang="en-US" dirty="0"/>
          </a:p>
        </p:txBody>
      </p:sp>
      <p:sp>
        <p:nvSpPr>
          <p:cNvPr id="4" name="Slide Number Placeholder 3"/>
          <p:cNvSpPr>
            <a:spLocks noGrp="1"/>
          </p:cNvSpPr>
          <p:nvPr>
            <p:ph type="sldNum" sz="quarter" idx="10"/>
          </p:nvPr>
        </p:nvSpPr>
        <p:spPr/>
        <p:txBody>
          <a:bodyPr/>
          <a:lstStyle/>
          <a:p>
            <a:fld id="{C2FD238D-091E-48CC-A28F-21F8C2000BEE}" type="slidenum">
              <a:rPr lang="en-US" smtClean="0"/>
              <a:pPr/>
              <a:t>20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2FD238D-091E-48CC-A28F-21F8C2000BEE}"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4D376B-7812-4DB8-97E3-108AF538CD1F}" type="datetimeFigureOut">
              <a:rPr lang="en-US" smtClean="0"/>
              <a:pPr/>
              <a:t>8/19/2009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3147F-80A9-4655-98B8-1F64FD1D488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4D376B-7812-4DB8-97E3-108AF538CD1F}" type="datetimeFigureOut">
              <a:rPr lang="en-US" smtClean="0"/>
              <a:pPr/>
              <a:t>8/19/2009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3147F-80A9-4655-98B8-1F64FD1D48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4D376B-7812-4DB8-97E3-108AF538CD1F}" type="datetimeFigureOut">
              <a:rPr lang="en-US" smtClean="0"/>
              <a:pPr/>
              <a:t>8/19/2009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3147F-80A9-4655-98B8-1F64FD1D48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4D376B-7812-4DB8-97E3-108AF538CD1F}" type="datetimeFigureOut">
              <a:rPr lang="en-US" smtClean="0"/>
              <a:pPr/>
              <a:t>8/19/2009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3147F-80A9-4655-98B8-1F64FD1D48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4D376B-7812-4DB8-97E3-108AF538CD1F}" type="datetimeFigureOut">
              <a:rPr lang="en-US" smtClean="0"/>
              <a:pPr/>
              <a:t>8/19/2009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3147F-80A9-4655-98B8-1F64FD1D48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4D376B-7812-4DB8-97E3-108AF538CD1F}" type="datetimeFigureOut">
              <a:rPr lang="en-US" smtClean="0"/>
              <a:pPr/>
              <a:t>8/19/2009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43147F-80A9-4655-98B8-1F64FD1D48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4D376B-7812-4DB8-97E3-108AF538CD1F}" type="datetimeFigureOut">
              <a:rPr lang="en-US" smtClean="0"/>
              <a:pPr/>
              <a:t>8/19/2009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43147F-80A9-4655-98B8-1F64FD1D48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4D376B-7812-4DB8-97E3-108AF538CD1F}" type="datetimeFigureOut">
              <a:rPr lang="en-US" smtClean="0"/>
              <a:pPr/>
              <a:t>8/19/2009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43147F-80A9-4655-98B8-1F64FD1D48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4D376B-7812-4DB8-97E3-108AF538CD1F}" type="datetimeFigureOut">
              <a:rPr lang="en-US" smtClean="0"/>
              <a:pPr/>
              <a:t>8/19/2009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43147F-80A9-4655-98B8-1F64FD1D48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4D376B-7812-4DB8-97E3-108AF538CD1F}" type="datetimeFigureOut">
              <a:rPr lang="en-US" smtClean="0"/>
              <a:pPr/>
              <a:t>8/19/2009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43147F-80A9-4655-98B8-1F64FD1D48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4D376B-7812-4DB8-97E3-108AF538CD1F}" type="datetimeFigureOut">
              <a:rPr lang="en-US" smtClean="0"/>
              <a:pPr/>
              <a:t>8/19/2009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43147F-80A9-4655-98B8-1F64FD1D48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4D376B-7812-4DB8-97E3-108AF538CD1F}" type="datetimeFigureOut">
              <a:rPr lang="en-US" smtClean="0"/>
              <a:pPr/>
              <a:t>8/19/2009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43147F-80A9-4655-98B8-1F64FD1D48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image" Target="../media/image21.gif"/><Relationship Id="rId1" Type="http://schemas.openxmlformats.org/officeDocument/2006/relationships/slideLayout" Target="../slideLayouts/slideLayout2.xml"/><Relationship Id="rId5" Type="http://schemas.openxmlformats.org/officeDocument/2006/relationships/image" Target="../media/image24.gif"/><Relationship Id="rId4" Type="http://schemas.openxmlformats.org/officeDocument/2006/relationships/image" Target="../media/image23.gi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physicsclassroom.com/Class/1DKin/U1L1b.cfm" TargetMode="External"/><Relationship Id="rId2" Type="http://schemas.openxmlformats.org/officeDocument/2006/relationships/image" Target="../media/image2.gif"/><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www.physicsclassroom.com/Class/1DKin/U1L1d.cf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physicsclassroom.com/Class/1DKin/U1L1b.cfm"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hyperlink" Target="http://www.physicsclassroom.com/Class/1DKin/U1L1e.cfm" TargetMode="External"/><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9144000" cy="1752600"/>
          </a:xfrm>
        </p:spPr>
        <p:txBody>
          <a:bodyPr>
            <a:noAutofit/>
          </a:bodyPr>
          <a:lstStyle/>
          <a:p>
            <a:pPr algn="l"/>
            <a:r>
              <a:rPr lang="en-US" sz="3200" dirty="0" smtClean="0"/>
              <a:t>Please </a:t>
            </a:r>
            <a:r>
              <a:rPr lang="en-US" sz="3200" dirty="0"/>
              <a:t>use Rx and </a:t>
            </a:r>
            <a:r>
              <a:rPr lang="en-US" sz="3200" dirty="0" err="1"/>
              <a:t>R</a:t>
            </a:r>
            <a:r>
              <a:rPr lang="en-US" sz="3200" baseline="-25000" dirty="0" err="1"/>
              <a:t>y</a:t>
            </a:r>
            <a:r>
              <a:rPr lang="en-US" sz="3200" dirty="0"/>
              <a:t> to find </a:t>
            </a:r>
            <a:r>
              <a:rPr lang="en-US" sz="3200" dirty="0" smtClean="0"/>
              <a:t>the </a:t>
            </a:r>
            <a:r>
              <a:rPr lang="en-US" sz="3200" dirty="0"/>
              <a:t>length of the vector, </a:t>
            </a:r>
            <a:r>
              <a:rPr lang="en-US" sz="3200" dirty="0" smtClean="0"/>
              <a:t>R, and </a:t>
            </a:r>
            <a:r>
              <a:rPr lang="en-US" sz="3200" dirty="0"/>
              <a:t>determine the angle, </a:t>
            </a:r>
            <a:r>
              <a:rPr lang="en-US" sz="3200" dirty="0">
                <a:sym typeface="Symbol"/>
              </a:rPr>
              <a:t></a:t>
            </a:r>
            <a:r>
              <a:rPr lang="en-US" sz="3200" dirty="0"/>
              <a:t>, </a:t>
            </a:r>
            <a:r>
              <a:rPr lang="en-US" sz="3200" dirty="0" smtClean="0"/>
              <a:t>with </a:t>
            </a:r>
            <a:r>
              <a:rPr lang="en-US" sz="3200" dirty="0"/>
              <a:t>respect to the x-axis</a:t>
            </a:r>
            <a:r>
              <a:rPr lang="en-US" sz="3200" dirty="0" smtClean="0"/>
              <a:t>. Show your work </a:t>
            </a:r>
            <a:r>
              <a:rPr lang="en-US" sz="3200" dirty="0"/>
              <a:t>o</a:t>
            </a:r>
            <a:r>
              <a:rPr lang="en-US" sz="3200" dirty="0" smtClean="0"/>
              <a:t>n your </a:t>
            </a:r>
            <a:r>
              <a:rPr lang="en-US" sz="3200" dirty="0" err="1" smtClean="0"/>
              <a:t>PhET</a:t>
            </a:r>
            <a:r>
              <a:rPr lang="en-US" sz="3200" dirty="0" smtClean="0"/>
              <a:t> assignment </a:t>
            </a:r>
            <a:r>
              <a:rPr lang="en-US" sz="3200" dirty="0"/>
              <a:t/>
            </a:r>
            <a:br>
              <a:rPr lang="en-US" sz="3200" dirty="0"/>
            </a:br>
            <a:endParaRPr lang="en-US" sz="3200" dirty="0"/>
          </a:p>
        </p:txBody>
      </p:sp>
      <p:pic>
        <p:nvPicPr>
          <p:cNvPr id="1028" name="Picture 4"/>
          <p:cNvPicPr>
            <a:picLocks noChangeAspect="1" noChangeArrowheads="1"/>
          </p:cNvPicPr>
          <p:nvPr/>
        </p:nvPicPr>
        <p:blipFill>
          <a:blip r:embed="rId2" cstate="print"/>
          <a:srcRect/>
          <a:stretch>
            <a:fillRect/>
          </a:stretch>
        </p:blipFill>
        <p:spPr bwMode="auto">
          <a:xfrm>
            <a:off x="2133600" y="1600200"/>
            <a:ext cx="7010400" cy="5257800"/>
          </a:xfrm>
          <a:prstGeom prst="rect">
            <a:avLst/>
          </a:prstGeom>
          <a:noFill/>
          <a:ln w="9525">
            <a:noFill/>
            <a:miter lim="800000"/>
            <a:headEnd/>
            <a:tailEnd/>
          </a:ln>
        </p:spPr>
      </p:pic>
      <p:sp>
        <p:nvSpPr>
          <p:cNvPr id="7" name="Rectangle 6"/>
          <p:cNvSpPr/>
          <p:nvPr/>
        </p:nvSpPr>
        <p:spPr>
          <a:xfrm>
            <a:off x="3581400" y="2209800"/>
            <a:ext cx="1828800" cy="457200"/>
          </a:xfrm>
          <a:prstGeom prst="rect">
            <a:avLst/>
          </a:prstGeom>
          <a:solidFill>
            <a:srgbClr val="FEC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733800" y="5486400"/>
            <a:ext cx="685800" cy="523220"/>
          </a:xfrm>
          <a:prstGeom prst="rect">
            <a:avLst/>
          </a:prstGeom>
          <a:noFill/>
        </p:spPr>
        <p:txBody>
          <a:bodyPr wrap="square" rtlCol="0">
            <a:spAutoFit/>
          </a:bodyPr>
          <a:lstStyle/>
          <a:p>
            <a:r>
              <a:rPr lang="en-US" sz="2800" dirty="0" smtClean="0">
                <a:sym typeface="Symbol"/>
              </a:rPr>
              <a:t></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Trip A</a:t>
            </a:r>
            <a:endParaRPr lang="en-US" dirty="0"/>
          </a:p>
        </p:txBody>
      </p:sp>
      <p:sp>
        <p:nvSpPr>
          <p:cNvPr id="3" name="Content Placeholder 2"/>
          <p:cNvSpPr>
            <a:spLocks noGrp="1"/>
          </p:cNvSpPr>
          <p:nvPr>
            <p:ph idx="1"/>
          </p:nvPr>
        </p:nvSpPr>
        <p:spPr>
          <a:xfrm>
            <a:off x="457200" y="4953000"/>
            <a:ext cx="8229600" cy="1782763"/>
          </a:xfrm>
        </p:spPr>
        <p:txBody>
          <a:bodyPr/>
          <a:lstStyle/>
          <a:p>
            <a:r>
              <a:rPr lang="en-US" dirty="0" smtClean="0"/>
              <a:t>What is the meaning of the slope on a position v time graph?</a:t>
            </a:r>
          </a:p>
          <a:p>
            <a:r>
              <a:rPr lang="en-US" dirty="0" smtClean="0"/>
              <a:t>Slope = ∆y/ ∆x or rise/run</a:t>
            </a:r>
            <a:endParaRPr lang="en-US" dirty="0"/>
          </a:p>
        </p:txBody>
      </p:sp>
      <p:pic>
        <p:nvPicPr>
          <p:cNvPr id="25602" name="Picture 2" descr="http://www.physicsclassroom.com/Class/1DKin/U1L3a2.gif"/>
          <p:cNvPicPr>
            <a:picLocks noChangeAspect="1" noChangeArrowheads="1"/>
          </p:cNvPicPr>
          <p:nvPr/>
        </p:nvPicPr>
        <p:blipFill>
          <a:blip r:embed="rId3" cstate="print"/>
          <a:srcRect/>
          <a:stretch>
            <a:fillRect/>
          </a:stretch>
        </p:blipFill>
        <p:spPr bwMode="auto">
          <a:xfrm>
            <a:off x="914399" y="1295400"/>
            <a:ext cx="6395575" cy="36576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Trip B</a:t>
            </a:r>
            <a:endParaRPr lang="en-US" dirty="0"/>
          </a:p>
        </p:txBody>
      </p:sp>
      <p:sp>
        <p:nvSpPr>
          <p:cNvPr id="3" name="Content Placeholder 2"/>
          <p:cNvSpPr>
            <a:spLocks noGrp="1"/>
          </p:cNvSpPr>
          <p:nvPr>
            <p:ph idx="1"/>
          </p:nvPr>
        </p:nvSpPr>
        <p:spPr>
          <a:xfrm>
            <a:off x="457200" y="5257800"/>
            <a:ext cx="8229600" cy="1219200"/>
          </a:xfrm>
        </p:spPr>
        <p:txBody>
          <a:bodyPr>
            <a:normAutofit fontScale="92500"/>
          </a:bodyPr>
          <a:lstStyle/>
          <a:p>
            <a:r>
              <a:rPr lang="en-US" dirty="0" smtClean="0"/>
              <a:t>Describe the slope</a:t>
            </a:r>
          </a:p>
          <a:p>
            <a:r>
              <a:rPr lang="en-US" dirty="0" smtClean="0"/>
              <a:t>Construct another graph to show velocity v time</a:t>
            </a:r>
            <a:endParaRPr lang="en-US" dirty="0"/>
          </a:p>
        </p:txBody>
      </p:sp>
      <p:pic>
        <p:nvPicPr>
          <p:cNvPr id="26626" name="Picture 2" descr="http://www.physicsclassroom.com/Class/1DKin/U1L3a4.gif"/>
          <p:cNvPicPr>
            <a:picLocks noChangeAspect="1" noChangeArrowheads="1"/>
          </p:cNvPicPr>
          <p:nvPr/>
        </p:nvPicPr>
        <p:blipFill>
          <a:blip r:embed="rId2" cstate="print"/>
          <a:srcRect/>
          <a:stretch>
            <a:fillRect/>
          </a:stretch>
        </p:blipFill>
        <p:spPr bwMode="auto">
          <a:xfrm>
            <a:off x="1328184" y="1295400"/>
            <a:ext cx="6977616" cy="38100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Example 4: Determine the velocity (i.e., slope) of the object as portrayed by the graph below.</a:t>
            </a:r>
            <a:endParaRPr lang="en-US" sz="3200" dirty="0"/>
          </a:p>
        </p:txBody>
      </p:sp>
      <p:pic>
        <p:nvPicPr>
          <p:cNvPr id="27650" name="Picture 2" descr="http://www.physicsclassroom.com/Class/1DKin/U1L3c4.gif"/>
          <p:cNvPicPr>
            <a:picLocks noChangeAspect="1" noChangeArrowheads="1"/>
          </p:cNvPicPr>
          <p:nvPr/>
        </p:nvPicPr>
        <p:blipFill>
          <a:blip r:embed="rId3" cstate="print"/>
          <a:srcRect/>
          <a:stretch>
            <a:fillRect/>
          </a:stretch>
        </p:blipFill>
        <p:spPr bwMode="auto">
          <a:xfrm>
            <a:off x="2362200" y="1676401"/>
            <a:ext cx="4460715" cy="41910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Autofit/>
          </a:bodyPr>
          <a:lstStyle/>
          <a:p>
            <a:pPr algn="l"/>
            <a:r>
              <a:rPr lang="en-US" sz="3200" dirty="0" smtClean="0"/>
              <a:t>Example 5: Consider the graph at the right. The object whose motion is represented by this graph is ... (indicate whether it is true or false and explain why):</a:t>
            </a:r>
            <a:endParaRPr lang="en-US" sz="3200" dirty="0"/>
          </a:p>
        </p:txBody>
      </p:sp>
      <p:sp>
        <p:nvSpPr>
          <p:cNvPr id="3" name="Content Placeholder 2"/>
          <p:cNvSpPr>
            <a:spLocks noGrp="1"/>
          </p:cNvSpPr>
          <p:nvPr>
            <p:ph idx="1"/>
          </p:nvPr>
        </p:nvSpPr>
        <p:spPr>
          <a:xfrm>
            <a:off x="76200" y="1828800"/>
            <a:ext cx="5562600" cy="5257800"/>
          </a:xfrm>
        </p:spPr>
        <p:txBody>
          <a:bodyPr>
            <a:normAutofit fontScale="85000" lnSpcReduction="10000"/>
          </a:bodyPr>
          <a:lstStyle/>
          <a:p>
            <a:pPr>
              <a:buNone/>
            </a:pPr>
            <a:r>
              <a:rPr lang="en-US" dirty="0" smtClean="0"/>
              <a:t>	</a:t>
            </a:r>
          </a:p>
          <a:p>
            <a:pPr marL="514350" indent="-514350">
              <a:buFont typeface="+mj-lt"/>
              <a:buAutoNum type="alphaLcParenR"/>
            </a:pPr>
            <a:r>
              <a:rPr lang="en-US" dirty="0" smtClean="0"/>
              <a:t>moving in the positive direction. </a:t>
            </a:r>
          </a:p>
          <a:p>
            <a:pPr marL="514350" indent="-514350">
              <a:buFont typeface="+mj-lt"/>
              <a:buAutoNum type="alphaLcParenR"/>
            </a:pPr>
            <a:r>
              <a:rPr lang="en-US" dirty="0" smtClean="0"/>
              <a:t>moving with a constant velocity. </a:t>
            </a:r>
          </a:p>
          <a:p>
            <a:pPr marL="514350" indent="-514350">
              <a:buFont typeface="+mj-lt"/>
              <a:buAutoNum type="alphaLcParenR"/>
            </a:pPr>
            <a:r>
              <a:rPr lang="en-US" dirty="0" smtClean="0"/>
              <a:t>moving with a negative velocity. </a:t>
            </a:r>
          </a:p>
          <a:p>
            <a:pPr marL="514350" indent="-514350">
              <a:buFont typeface="+mj-lt"/>
              <a:buAutoNum type="alphaLcParenR"/>
            </a:pPr>
            <a:r>
              <a:rPr lang="en-US" dirty="0" smtClean="0"/>
              <a:t>slowing down. </a:t>
            </a:r>
          </a:p>
          <a:p>
            <a:pPr marL="514350" indent="-514350">
              <a:buFont typeface="+mj-lt"/>
              <a:buAutoNum type="alphaLcParenR"/>
            </a:pPr>
            <a:r>
              <a:rPr lang="en-US" dirty="0" smtClean="0"/>
              <a:t>changing directions. </a:t>
            </a:r>
          </a:p>
          <a:p>
            <a:pPr marL="514350" indent="-514350">
              <a:buFont typeface="+mj-lt"/>
              <a:buAutoNum type="alphaLcParenR"/>
            </a:pPr>
            <a:r>
              <a:rPr lang="en-US" dirty="0" smtClean="0"/>
              <a:t>speeding up. </a:t>
            </a:r>
          </a:p>
          <a:p>
            <a:pPr marL="514350" indent="-514350">
              <a:buFont typeface="+mj-lt"/>
              <a:buAutoNum type="alphaLcParenR"/>
            </a:pPr>
            <a:r>
              <a:rPr lang="en-US" dirty="0" smtClean="0"/>
              <a:t>moving with a positive acceleration. </a:t>
            </a:r>
          </a:p>
          <a:p>
            <a:pPr marL="514350" indent="-514350">
              <a:buFont typeface="+mj-lt"/>
              <a:buAutoNum type="alphaLcParenR"/>
            </a:pPr>
            <a:r>
              <a:rPr lang="en-US" dirty="0" smtClean="0"/>
              <a:t>moving with a constant acceleration.</a:t>
            </a:r>
          </a:p>
          <a:p>
            <a:endParaRPr lang="en-US" dirty="0"/>
          </a:p>
        </p:txBody>
      </p:sp>
      <p:pic>
        <p:nvPicPr>
          <p:cNvPr id="29698" name="Picture 2" descr="http://www.physicsclassroom.com/Class/1DKin/U1L4a8.gif"/>
          <p:cNvPicPr>
            <a:picLocks noChangeAspect="1" noChangeArrowheads="1"/>
          </p:cNvPicPr>
          <p:nvPr/>
        </p:nvPicPr>
        <p:blipFill>
          <a:blip r:embed="rId3" cstate="print"/>
          <a:srcRect/>
          <a:stretch>
            <a:fillRect/>
          </a:stretch>
        </p:blipFill>
        <p:spPr bwMode="auto">
          <a:xfrm>
            <a:off x="5410200" y="2790824"/>
            <a:ext cx="3342698" cy="3152776"/>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Shape of Velocity v Time Graphs</a:t>
            </a:r>
            <a:endParaRPr lang="en-US" dirty="0"/>
          </a:p>
        </p:txBody>
      </p:sp>
      <p:sp>
        <p:nvSpPr>
          <p:cNvPr id="3" name="Content Placeholder 2"/>
          <p:cNvSpPr>
            <a:spLocks noGrp="1"/>
          </p:cNvSpPr>
          <p:nvPr>
            <p:ph idx="1"/>
          </p:nvPr>
        </p:nvSpPr>
        <p:spPr/>
        <p:txBody>
          <a:bodyPr/>
          <a:lstStyle/>
          <a:p>
            <a:r>
              <a:rPr lang="en-US" dirty="0" smtClean="0"/>
              <a:t>Constant Velocity</a:t>
            </a:r>
          </a:p>
          <a:p>
            <a:r>
              <a:rPr lang="en-US" dirty="0" smtClean="0"/>
              <a:t>Changing Velocity</a:t>
            </a:r>
            <a:endParaRPr lang="en-US" dirty="0"/>
          </a:p>
        </p:txBody>
      </p:sp>
      <p:pic>
        <p:nvPicPr>
          <p:cNvPr id="1026" name="Picture 2" descr="http://www.physicsclassroom.com/Class/1DKin/U1L4a4.gif"/>
          <p:cNvPicPr>
            <a:picLocks noChangeAspect="1" noChangeArrowheads="1"/>
          </p:cNvPicPr>
          <p:nvPr/>
        </p:nvPicPr>
        <p:blipFill>
          <a:blip r:embed="rId2" cstate="print"/>
          <a:srcRect/>
          <a:stretch>
            <a:fillRect/>
          </a:stretch>
        </p:blipFill>
        <p:spPr bwMode="auto">
          <a:xfrm>
            <a:off x="644453" y="3810000"/>
            <a:ext cx="2860747" cy="2209800"/>
          </a:xfrm>
          <a:prstGeom prst="rect">
            <a:avLst/>
          </a:prstGeom>
          <a:noFill/>
        </p:spPr>
      </p:pic>
      <p:pic>
        <p:nvPicPr>
          <p:cNvPr id="1028" name="Picture 4" descr="http://www.physicsclassroom.com/Class/1DKin/U1L4a5.gif"/>
          <p:cNvPicPr>
            <a:picLocks noChangeAspect="1" noChangeArrowheads="1"/>
          </p:cNvPicPr>
          <p:nvPr/>
        </p:nvPicPr>
        <p:blipFill>
          <a:blip r:embed="rId3" cstate="print"/>
          <a:srcRect/>
          <a:stretch>
            <a:fillRect/>
          </a:stretch>
        </p:blipFill>
        <p:spPr bwMode="auto">
          <a:xfrm>
            <a:off x="4911653" y="3810000"/>
            <a:ext cx="2860747" cy="22098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Meaning of Slope </a:t>
            </a:r>
            <a:r>
              <a:rPr lang="en-US" dirty="0" smtClean="0"/>
              <a:t/>
            </a:r>
            <a:br>
              <a:rPr lang="en-US" dirty="0" smtClean="0"/>
            </a:br>
            <a:r>
              <a:rPr lang="en-US" dirty="0" smtClean="0"/>
              <a:t>Velocity v Time Graphs</a:t>
            </a:r>
            <a:endParaRPr lang="en-US" dirty="0"/>
          </a:p>
        </p:txBody>
      </p:sp>
      <p:sp>
        <p:nvSpPr>
          <p:cNvPr id="3" name="Content Placeholder 2"/>
          <p:cNvSpPr>
            <a:spLocks noGrp="1"/>
          </p:cNvSpPr>
          <p:nvPr>
            <p:ph idx="1"/>
          </p:nvPr>
        </p:nvSpPr>
        <p:spPr>
          <a:xfrm>
            <a:off x="457200" y="2667000"/>
            <a:ext cx="8229600" cy="3459163"/>
          </a:xfrm>
        </p:spPr>
        <p:txBody>
          <a:bodyPr/>
          <a:lstStyle/>
          <a:p>
            <a:pPr>
              <a:buNone/>
            </a:pPr>
            <a:r>
              <a:rPr lang="en-US" dirty="0" smtClean="0"/>
              <a:t>	How </a:t>
            </a:r>
            <a:r>
              <a:rPr lang="en-US" dirty="0" smtClean="0"/>
              <a:t>can </a:t>
            </a:r>
            <a:r>
              <a:rPr lang="en-US" dirty="0" smtClean="0"/>
              <a:t>you </a:t>
            </a:r>
            <a:r>
              <a:rPr lang="en-US" dirty="0" smtClean="0"/>
              <a:t>tell whether the object is moving in the positive direction (i.e., positive velocity) or in the negative direction (i.e., negative velocity</a:t>
            </a:r>
            <a:r>
              <a:rPr lang="en-US" dirty="0" smtClean="0"/>
              <a:t>)?</a:t>
            </a:r>
          </a:p>
          <a:p>
            <a:pPr>
              <a:buNone/>
            </a:pPr>
            <a:r>
              <a:rPr lang="en-US" dirty="0" smtClean="0"/>
              <a:t>	</a:t>
            </a:r>
            <a:r>
              <a:rPr lang="en-US" dirty="0" smtClean="0"/>
              <a:t>How </a:t>
            </a:r>
            <a:r>
              <a:rPr lang="en-US" dirty="0" smtClean="0"/>
              <a:t>can </a:t>
            </a:r>
            <a:r>
              <a:rPr lang="en-US" dirty="0" smtClean="0"/>
              <a:t>you </a:t>
            </a:r>
            <a:r>
              <a:rPr lang="en-US" dirty="0" smtClean="0"/>
              <a:t>tell if the object is speeding up or slowing </a:t>
            </a:r>
            <a:r>
              <a:rPr lang="en-US" dirty="0" smtClean="0"/>
              <a:t>down?</a:t>
            </a:r>
            <a:endParaRPr lang="en-US" dirty="0"/>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09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581400" y="1752600"/>
            <a:ext cx="1885950" cy="866775"/>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Autofit/>
          </a:bodyPr>
          <a:lstStyle/>
          <a:p>
            <a:pPr algn="l"/>
            <a:r>
              <a:rPr lang="en-US" sz="3200" dirty="0" smtClean="0"/>
              <a:t>How can you tell whether the object is moving in the positive direction (i.e., positive velocity) or in the negative direction (i.e., negative velocity)?</a:t>
            </a:r>
            <a:endParaRPr lang="en-US" sz="3200" dirty="0"/>
          </a:p>
        </p:txBody>
      </p:sp>
      <p:sp>
        <p:nvSpPr>
          <p:cNvPr id="3" name="Content Placeholder 2"/>
          <p:cNvSpPr>
            <a:spLocks noGrp="1"/>
          </p:cNvSpPr>
          <p:nvPr>
            <p:ph idx="1"/>
          </p:nvPr>
        </p:nvSpPr>
        <p:spPr>
          <a:xfrm>
            <a:off x="457200" y="2667000"/>
            <a:ext cx="8229600" cy="3459163"/>
          </a:xfrm>
        </p:spPr>
        <p:txBody>
          <a:bodyPr/>
          <a:lstStyle/>
          <a:p>
            <a:pPr>
              <a:buNone/>
            </a:pPr>
            <a:r>
              <a:rPr lang="en-US" dirty="0" smtClean="0"/>
              <a:t>	</a:t>
            </a:r>
            <a:endParaRPr lang="en-US" dirty="0"/>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Autofit/>
          </a:bodyPr>
          <a:lstStyle/>
          <a:p>
            <a:pPr algn="l"/>
            <a:r>
              <a:rPr lang="en-US" sz="3200" dirty="0" smtClean="0"/>
              <a:t>How can you tell whether the object is moving in the positive direction (i.e., positive velocity) or in the negative direction (i.e., negative velocity)?</a:t>
            </a:r>
            <a:endParaRPr lang="en-US" sz="3200" dirty="0"/>
          </a:p>
        </p:txBody>
      </p:sp>
      <p:sp>
        <p:nvSpPr>
          <p:cNvPr id="3" name="Content Placeholder 2"/>
          <p:cNvSpPr>
            <a:spLocks noGrp="1"/>
          </p:cNvSpPr>
          <p:nvPr>
            <p:ph idx="1"/>
          </p:nvPr>
        </p:nvSpPr>
        <p:spPr>
          <a:xfrm>
            <a:off x="457200" y="2667000"/>
            <a:ext cx="8229600" cy="3459163"/>
          </a:xfrm>
        </p:spPr>
        <p:txBody>
          <a:bodyPr/>
          <a:lstStyle/>
          <a:p>
            <a:pPr>
              <a:buNone/>
            </a:pPr>
            <a:r>
              <a:rPr lang="en-US" dirty="0" smtClean="0"/>
              <a:t>	</a:t>
            </a:r>
            <a:endParaRPr lang="en-US" dirty="0"/>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 name="Picture 2" descr="http://www.physicsclassroom.com/Class/1DKin/U1L4a7.gif"/>
          <p:cNvPicPr>
            <a:picLocks noChangeAspect="1" noChangeArrowheads="1"/>
          </p:cNvPicPr>
          <p:nvPr/>
        </p:nvPicPr>
        <p:blipFill>
          <a:blip r:embed="rId2" cstate="print"/>
          <a:srcRect/>
          <a:stretch>
            <a:fillRect/>
          </a:stretch>
        </p:blipFill>
        <p:spPr bwMode="auto">
          <a:xfrm>
            <a:off x="-16612" y="2590800"/>
            <a:ext cx="9160612" cy="3124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you tell if the object is speeding up or slowing down?</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you tell if the object is speeding up or slowing down?</a:t>
            </a:r>
            <a:endParaRPr lang="en-US" dirty="0"/>
          </a:p>
        </p:txBody>
      </p:sp>
      <p:pic>
        <p:nvPicPr>
          <p:cNvPr id="36866" name="Picture 2" descr="http://www.physicsclassroom.com/Class/1DKin/U1L4a6.gif"/>
          <p:cNvPicPr>
            <a:picLocks noChangeAspect="1" noChangeArrowheads="1"/>
          </p:cNvPicPr>
          <p:nvPr/>
        </p:nvPicPr>
        <p:blipFill>
          <a:blip r:embed="rId2" cstate="print"/>
          <a:srcRect/>
          <a:stretch>
            <a:fillRect/>
          </a:stretch>
        </p:blipFill>
        <p:spPr bwMode="auto">
          <a:xfrm>
            <a:off x="82981" y="1981200"/>
            <a:ext cx="9061019" cy="40195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p:cTn id="7" dur="500" fill="hold"/>
                                        <p:tgtEl>
                                          <p:spTgt spid="36866"/>
                                        </p:tgtEl>
                                        <p:attrNameLst>
                                          <p:attrName>ppt_w</p:attrName>
                                        </p:attrNameLst>
                                      </p:cBhvr>
                                      <p:tavLst>
                                        <p:tav tm="0">
                                          <p:val>
                                            <p:fltVal val="0"/>
                                          </p:val>
                                        </p:tav>
                                        <p:tav tm="100000">
                                          <p:val>
                                            <p:strVal val="#ppt_w"/>
                                          </p:val>
                                        </p:tav>
                                      </p:tavLst>
                                    </p:anim>
                                    <p:anim calcmode="lin" valueType="num">
                                      <p:cBhvr>
                                        <p:cTn id="8" dur="500" fill="hold"/>
                                        <p:tgtEl>
                                          <p:spTgt spid="3686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 08/17/09</a:t>
            </a:r>
            <a:endParaRPr lang="en-US" dirty="0"/>
          </a:p>
        </p:txBody>
      </p:sp>
      <p:sp>
        <p:nvSpPr>
          <p:cNvPr id="3" name="Content Placeholder 2"/>
          <p:cNvSpPr>
            <a:spLocks noGrp="1"/>
          </p:cNvSpPr>
          <p:nvPr>
            <p:ph idx="1"/>
          </p:nvPr>
        </p:nvSpPr>
        <p:spPr/>
        <p:txBody>
          <a:bodyPr/>
          <a:lstStyle/>
          <a:p>
            <a:r>
              <a:rPr lang="en-US" dirty="0" smtClean="0"/>
              <a:t>The human heartbeat, as determined by pulse rate, is normally about 60 beats per minute. If the heart pumps 75 </a:t>
            </a:r>
            <a:r>
              <a:rPr lang="en-US" dirty="0" err="1" smtClean="0"/>
              <a:t>mL</a:t>
            </a:r>
            <a:r>
              <a:rPr lang="en-US" dirty="0" smtClean="0"/>
              <a:t> of blood per beat, what volume of blood is pumped in one day </a:t>
            </a:r>
            <a:r>
              <a:rPr lang="en-US" smtClean="0"/>
              <a:t>in liters?</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http://www.physicsclassroom.com/Class/1DKin/U1L4b5.gif"/>
          <p:cNvPicPr>
            <a:picLocks noChangeAspect="1" noChangeArrowheads="1"/>
          </p:cNvPicPr>
          <p:nvPr/>
        </p:nvPicPr>
        <p:blipFill>
          <a:blip r:embed="rId3" cstate="print"/>
          <a:srcRect/>
          <a:stretch>
            <a:fillRect/>
          </a:stretch>
        </p:blipFill>
        <p:spPr bwMode="auto">
          <a:xfrm>
            <a:off x="0" y="2590800"/>
            <a:ext cx="9097584" cy="4267200"/>
          </a:xfrm>
          <a:prstGeom prst="rect">
            <a:avLst/>
          </a:prstGeom>
          <a:noFill/>
        </p:spPr>
      </p:pic>
      <p:sp>
        <p:nvSpPr>
          <p:cNvPr id="2" name="Title 1"/>
          <p:cNvSpPr>
            <a:spLocks noGrp="1"/>
          </p:cNvSpPr>
          <p:nvPr>
            <p:ph type="title"/>
          </p:nvPr>
        </p:nvSpPr>
        <p:spPr>
          <a:xfrm>
            <a:off x="152400" y="228600"/>
            <a:ext cx="8686800" cy="1935162"/>
          </a:xfrm>
        </p:spPr>
        <p:txBody>
          <a:bodyPr>
            <a:noAutofit/>
          </a:bodyPr>
          <a:lstStyle/>
          <a:p>
            <a:pPr algn="l"/>
            <a:r>
              <a:rPr lang="en-US" sz="3200" b="1" dirty="0" smtClean="0"/>
              <a:t>Example 6: The velocity-time graph for a two-stage rocket is shown below. Use the graph and your understanding of slope calculations to determine the acceleration of the rocket during the listed time </a:t>
            </a:r>
            <a:r>
              <a:rPr lang="en-US" sz="3200" b="1" dirty="0" smtClean="0"/>
              <a:t>intervals.</a:t>
            </a:r>
            <a:endParaRPr lang="en-US" sz="3200" b="1" dirty="0"/>
          </a:p>
        </p:txBody>
      </p:sp>
      <p:sp>
        <p:nvSpPr>
          <p:cNvPr id="3" name="Content Placeholder 2"/>
          <p:cNvSpPr>
            <a:spLocks noGrp="1"/>
          </p:cNvSpPr>
          <p:nvPr>
            <p:ph idx="1"/>
          </p:nvPr>
        </p:nvSpPr>
        <p:spPr>
          <a:xfrm>
            <a:off x="5791200" y="1981201"/>
            <a:ext cx="3200400" cy="1676400"/>
          </a:xfrm>
          <a:solidFill>
            <a:schemeClr val="bg1"/>
          </a:solidFill>
        </p:spPr>
        <p:txBody>
          <a:bodyPr>
            <a:normAutofit/>
          </a:bodyPr>
          <a:lstStyle/>
          <a:p>
            <a:pPr marL="514350" indent="-514350">
              <a:buFont typeface="+mj-lt"/>
              <a:buAutoNum type="alphaLcParenR"/>
            </a:pPr>
            <a:r>
              <a:rPr lang="fr-FR" sz="2800" b="1" dirty="0" smtClean="0"/>
              <a:t>t = 0 - 1 second </a:t>
            </a:r>
          </a:p>
          <a:p>
            <a:pPr marL="514350" indent="-514350">
              <a:buFont typeface="+mj-lt"/>
              <a:buAutoNum type="alphaLcParenR"/>
            </a:pPr>
            <a:r>
              <a:rPr lang="fr-FR" sz="2800" b="1" dirty="0" smtClean="0"/>
              <a:t>t = 1 - 4 second </a:t>
            </a:r>
          </a:p>
          <a:p>
            <a:pPr marL="514350" indent="-514350">
              <a:buFont typeface="+mj-lt"/>
              <a:buAutoNum type="alphaLcParenR"/>
            </a:pPr>
            <a:r>
              <a:rPr lang="fr-FR" sz="2800" b="1" dirty="0" smtClean="0"/>
              <a:t>t = 4 - 12 second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Area in Velocity v Time Graphs</a:t>
            </a:r>
            <a:endParaRPr lang="en-US" dirty="0"/>
          </a:p>
        </p:txBody>
      </p:sp>
      <p:sp>
        <p:nvSpPr>
          <p:cNvPr id="3" name="Content Placeholder 2"/>
          <p:cNvSpPr>
            <a:spLocks noGrp="1"/>
          </p:cNvSpPr>
          <p:nvPr>
            <p:ph idx="1"/>
          </p:nvPr>
        </p:nvSpPr>
        <p:spPr>
          <a:xfrm>
            <a:off x="0" y="762000"/>
            <a:ext cx="9144000" cy="4525963"/>
          </a:xfrm>
        </p:spPr>
        <p:txBody>
          <a:bodyPr/>
          <a:lstStyle/>
          <a:p>
            <a:pPr>
              <a:buNone/>
            </a:pPr>
            <a:r>
              <a:rPr lang="en-US" dirty="0" smtClean="0"/>
              <a:t>	For </a:t>
            </a:r>
            <a:r>
              <a:rPr lang="en-US" dirty="0" smtClean="0"/>
              <a:t>velocity versus time graphs, the area bound by the line and the axes represents the displacement</a:t>
            </a:r>
            <a:endParaRPr lang="en-US" dirty="0"/>
          </a:p>
        </p:txBody>
      </p:sp>
      <p:pic>
        <p:nvPicPr>
          <p:cNvPr id="39938" name="Picture 2" descr="http://www.physicsclassroom.com/Class/1DKin/U1L4e1.gif"/>
          <p:cNvPicPr>
            <a:picLocks noChangeAspect="1" noChangeArrowheads="1"/>
          </p:cNvPicPr>
          <p:nvPr/>
        </p:nvPicPr>
        <p:blipFill>
          <a:blip r:embed="rId2" cstate="print"/>
          <a:srcRect/>
          <a:stretch>
            <a:fillRect/>
          </a:stretch>
        </p:blipFill>
        <p:spPr bwMode="auto">
          <a:xfrm>
            <a:off x="304799" y="1905000"/>
            <a:ext cx="2451393" cy="1905000"/>
          </a:xfrm>
          <a:prstGeom prst="rect">
            <a:avLst/>
          </a:prstGeom>
          <a:noFill/>
        </p:spPr>
      </p:pic>
      <p:pic>
        <p:nvPicPr>
          <p:cNvPr id="39940" name="Picture 4" descr="http://www.physicsclassroom.com/Class/1DKin/U1L4e7.gif"/>
          <p:cNvPicPr>
            <a:picLocks noChangeAspect="1" noChangeArrowheads="1"/>
          </p:cNvPicPr>
          <p:nvPr/>
        </p:nvPicPr>
        <p:blipFill>
          <a:blip r:embed="rId3" cstate="print"/>
          <a:srcRect/>
          <a:stretch>
            <a:fillRect/>
          </a:stretch>
        </p:blipFill>
        <p:spPr bwMode="auto">
          <a:xfrm>
            <a:off x="3276601" y="1981200"/>
            <a:ext cx="2438400" cy="1884898"/>
          </a:xfrm>
          <a:prstGeom prst="rect">
            <a:avLst/>
          </a:prstGeom>
          <a:noFill/>
        </p:spPr>
      </p:pic>
      <p:pic>
        <p:nvPicPr>
          <p:cNvPr id="39942" name="Picture 6" descr="http://www.physicsclassroom.com/Class/1DKin/U1L4e8.gif"/>
          <p:cNvPicPr>
            <a:picLocks noChangeAspect="1" noChangeArrowheads="1"/>
          </p:cNvPicPr>
          <p:nvPr/>
        </p:nvPicPr>
        <p:blipFill>
          <a:blip r:embed="rId4" cstate="print"/>
          <a:srcRect/>
          <a:stretch>
            <a:fillRect/>
          </a:stretch>
        </p:blipFill>
        <p:spPr bwMode="auto">
          <a:xfrm>
            <a:off x="6248400" y="1981200"/>
            <a:ext cx="2459998" cy="1905000"/>
          </a:xfrm>
          <a:prstGeom prst="rect">
            <a:avLst/>
          </a:prstGeom>
          <a:noFill/>
        </p:spPr>
      </p:pic>
      <p:pic>
        <p:nvPicPr>
          <p:cNvPr id="39944" name="Picture 8" descr="http://www.physicsclassroom.com/Class/1DKin/U1L4e2.gif"/>
          <p:cNvPicPr>
            <a:picLocks noChangeAspect="1" noChangeArrowheads="1"/>
          </p:cNvPicPr>
          <p:nvPr/>
        </p:nvPicPr>
        <p:blipFill>
          <a:blip r:embed="rId5" cstate="print"/>
          <a:srcRect/>
          <a:stretch>
            <a:fillRect/>
          </a:stretch>
        </p:blipFill>
        <p:spPr bwMode="auto">
          <a:xfrm>
            <a:off x="1527219" y="4343400"/>
            <a:ext cx="6089563" cy="236220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Independent Practice: Remember, homework is work to be done at HOME by YOU!</a:t>
            </a:r>
            <a:endParaRPr lang="en-US" dirty="0"/>
          </a:p>
        </p:txBody>
      </p:sp>
      <p:sp>
        <p:nvSpPr>
          <p:cNvPr id="3" name="Content Placeholder 2"/>
          <p:cNvSpPr>
            <a:spLocks noGrp="1"/>
          </p:cNvSpPr>
          <p:nvPr>
            <p:ph idx="1"/>
          </p:nvPr>
        </p:nvSpPr>
        <p:spPr>
          <a:xfrm>
            <a:off x="457200" y="1981200"/>
            <a:ext cx="8229600" cy="4144963"/>
          </a:xfrm>
        </p:spPr>
        <p:txBody>
          <a:bodyPr/>
          <a:lstStyle/>
          <a:p>
            <a:r>
              <a:rPr lang="en-US" dirty="0" smtClean="0"/>
              <a:t>Homework: p. </a:t>
            </a:r>
            <a:r>
              <a:rPr lang="en-US" dirty="0" smtClean="0"/>
              <a:t>58-60; </a:t>
            </a:r>
            <a:r>
              <a:rPr lang="en-US" dirty="0" smtClean="0"/>
              <a:t>9, 11, 12, 15, 19, </a:t>
            </a:r>
            <a:r>
              <a:rPr lang="en-US" dirty="0" smtClean="0"/>
              <a:t>20, 32</a:t>
            </a:r>
            <a:r>
              <a:rPr lang="en-US" dirty="0" smtClean="0"/>
              <a:t>, 33, 38, 40, 41, 42, </a:t>
            </a:r>
          </a:p>
          <a:p>
            <a:pPr>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48, 49, 53, 86, 87, 92, 96, 99</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686800" cy="5592763"/>
          </a:xfrm>
        </p:spPr>
        <p:txBody>
          <a:bodyPr>
            <a:normAutofit fontScale="77500" lnSpcReduction="20000"/>
          </a:bodyPr>
          <a:lstStyle/>
          <a:p>
            <a:pPr>
              <a:buNone/>
            </a:pPr>
            <a:r>
              <a:rPr lang="en-US" dirty="0" smtClean="0"/>
              <a:t>1) Which of the following statements (hypotheses) could be tested as quantitative measurements? Explain </a:t>
            </a:r>
          </a:p>
          <a:p>
            <a:pPr>
              <a:buNone/>
            </a:pPr>
            <a:r>
              <a:rPr lang="en-US" dirty="0" smtClean="0"/>
              <a:t>	a) Jay Cutler is a better quarterback than Kyle Orton. </a:t>
            </a:r>
          </a:p>
          <a:p>
            <a:pPr>
              <a:buNone/>
            </a:pPr>
            <a:r>
              <a:rPr lang="en-US" dirty="0" smtClean="0"/>
              <a:t>	b) Tums consumes 35 times its weight in excess stomach acid. </a:t>
            </a:r>
          </a:p>
          <a:p>
            <a:pPr>
              <a:buNone/>
            </a:pPr>
            <a:r>
              <a:rPr lang="en-US" dirty="0" smtClean="0"/>
              <a:t>	c) The sample of gold is 99.85% pure. </a:t>
            </a:r>
          </a:p>
          <a:p>
            <a:pPr>
              <a:buNone/>
            </a:pPr>
            <a:endParaRPr lang="en-US" dirty="0" smtClean="0"/>
          </a:p>
          <a:p>
            <a:pPr>
              <a:buNone/>
            </a:pPr>
            <a:r>
              <a:rPr lang="en-US" dirty="0" smtClean="0"/>
              <a:t>2) A student performed an analysis of a sample for its copper content and got the following results: </a:t>
            </a:r>
          </a:p>
          <a:p>
            <a:pPr>
              <a:buNone/>
            </a:pPr>
            <a:r>
              <a:rPr lang="en-US" dirty="0" smtClean="0"/>
              <a:t>	35.23%      35.19%      35.22%      35.21%     35.20% </a:t>
            </a:r>
          </a:p>
          <a:p>
            <a:pPr>
              <a:buNone/>
            </a:pPr>
            <a:r>
              <a:rPr lang="en-US" dirty="0" smtClean="0"/>
              <a:t>	The actual amount of the copper in the sample is 33.22%. What conclusion can you draw about the accuracy and precision of these results? Explain. </a:t>
            </a:r>
          </a:p>
          <a:p>
            <a:endParaRPr lang="en-US" dirty="0" smtClean="0"/>
          </a:p>
          <a:p>
            <a:pPr>
              <a:buNone/>
            </a:pPr>
            <a:r>
              <a:rPr lang="en-US" dirty="0" smtClean="0"/>
              <a:t>3) How many how many milliliters are in 73 cubic meters? </a:t>
            </a:r>
          </a:p>
          <a:p>
            <a:endParaRPr lang="en-US" dirty="0"/>
          </a:p>
        </p:txBody>
      </p:sp>
      <p:sp>
        <p:nvSpPr>
          <p:cNvPr id="4" name="Title 1"/>
          <p:cNvSpPr>
            <a:spLocks noGrp="1"/>
          </p:cNvSpPr>
          <p:nvPr>
            <p:ph type="title"/>
          </p:nvPr>
        </p:nvSpPr>
        <p:spPr>
          <a:xfrm>
            <a:off x="457200" y="-76200"/>
            <a:ext cx="8229600" cy="1143000"/>
          </a:xfrm>
        </p:spPr>
        <p:txBody>
          <a:bodyPr/>
          <a:lstStyle/>
          <a:p>
            <a:r>
              <a:rPr lang="en-US" dirty="0" smtClean="0"/>
              <a:t>Warm-Up 08/19/09</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hysicsclassroom.com/Class/1DKin/U1L1e1.gif"/>
          <p:cNvPicPr>
            <a:picLocks noChangeAspect="1" noChangeArrowheads="1"/>
          </p:cNvPicPr>
          <p:nvPr/>
        </p:nvPicPr>
        <p:blipFill>
          <a:blip r:embed="rId2" cstate="print"/>
          <a:srcRect/>
          <a:stretch>
            <a:fillRect/>
          </a:stretch>
        </p:blipFill>
        <p:spPr bwMode="auto">
          <a:xfrm>
            <a:off x="5257800" y="990600"/>
            <a:ext cx="3047998" cy="3048000"/>
          </a:xfrm>
          <a:prstGeom prst="rect">
            <a:avLst/>
          </a:prstGeom>
          <a:noFill/>
        </p:spPr>
      </p:pic>
      <p:sp>
        <p:nvSpPr>
          <p:cNvPr id="2" name="Title 1"/>
          <p:cNvSpPr>
            <a:spLocks noGrp="1"/>
          </p:cNvSpPr>
          <p:nvPr>
            <p:ph type="title"/>
          </p:nvPr>
        </p:nvSpPr>
        <p:spPr>
          <a:xfrm>
            <a:off x="457200" y="-76200"/>
            <a:ext cx="8229600" cy="1143000"/>
          </a:xfrm>
        </p:spPr>
        <p:txBody>
          <a:bodyPr/>
          <a:lstStyle/>
          <a:p>
            <a:r>
              <a:rPr lang="en-US" dirty="0" smtClean="0"/>
              <a:t>Describing Motion</a:t>
            </a:r>
            <a:endParaRPr lang="en-US" dirty="0"/>
          </a:p>
        </p:txBody>
      </p:sp>
      <p:sp>
        <p:nvSpPr>
          <p:cNvPr id="3" name="Content Placeholder 2"/>
          <p:cNvSpPr>
            <a:spLocks noGrp="1"/>
          </p:cNvSpPr>
          <p:nvPr>
            <p:ph idx="1"/>
          </p:nvPr>
        </p:nvSpPr>
        <p:spPr>
          <a:xfrm>
            <a:off x="76200" y="1143000"/>
            <a:ext cx="5029200" cy="5715000"/>
          </a:xfrm>
        </p:spPr>
        <p:txBody>
          <a:bodyPr>
            <a:normAutofit lnSpcReduction="10000"/>
          </a:bodyPr>
          <a:lstStyle/>
          <a:p>
            <a:r>
              <a:rPr lang="en-US" dirty="0" smtClean="0"/>
              <a:t>Speed = Distance/Time</a:t>
            </a:r>
          </a:p>
          <a:p>
            <a:r>
              <a:rPr lang="en-US" dirty="0" smtClean="0"/>
              <a:t>Velocity = Change in Position/Time</a:t>
            </a:r>
          </a:p>
          <a:p>
            <a:r>
              <a:rPr lang="en-US" dirty="0" smtClean="0"/>
              <a:t>Acceleration = Change in Velocity/Time</a:t>
            </a:r>
          </a:p>
          <a:p>
            <a:r>
              <a:rPr lang="en-US" dirty="0" smtClean="0"/>
              <a:t>Acceleration is a </a:t>
            </a:r>
            <a:r>
              <a:rPr lang="en-US" dirty="0" smtClean="0">
                <a:hlinkClick r:id="rId3" action="ppaction://hlinkfile"/>
              </a:rPr>
              <a:t>vector quantity</a:t>
            </a:r>
            <a:r>
              <a:rPr lang="en-US" dirty="0" smtClean="0"/>
              <a:t> which is defined as the rate at which an object changes its </a:t>
            </a:r>
            <a:r>
              <a:rPr lang="en-US" dirty="0" smtClean="0">
                <a:hlinkClick r:id="rId4" action="ppaction://hlinkfile"/>
              </a:rPr>
              <a:t>velocity</a:t>
            </a:r>
            <a:r>
              <a:rPr lang="en-US" dirty="0" smtClean="0"/>
              <a:t>. An object is accelerating if it is changing its velocity.</a:t>
            </a:r>
            <a:endParaRPr lang="en-US" dirty="0"/>
          </a:p>
        </p:txBody>
      </p:sp>
      <p:sp>
        <p:nvSpPr>
          <p:cNvPr id="40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097" name="Picture 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029200" y="4343400"/>
            <a:ext cx="3981450" cy="876300"/>
          </a:xfrm>
          <a:prstGeom prst="rect">
            <a:avLst/>
          </a:prstGeom>
          <a:noFill/>
        </p:spPr>
      </p:pic>
      <p:sp>
        <p:nvSpPr>
          <p:cNvPr id="4099" name="Rectangle 3"/>
          <p:cNvSpPr>
            <a:spLocks noChangeArrowheads="1"/>
          </p:cNvSpPr>
          <p:nvPr/>
        </p:nvSpPr>
        <p:spPr bwMode="auto">
          <a:xfrm>
            <a:off x="0" y="1333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410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100" name="Picture 4"/>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6096000" y="5562600"/>
            <a:ext cx="1743075" cy="8096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Construct a Graph to Represent the Change in Velocity Over Time</a:t>
            </a:r>
            <a:endParaRPr lang="en-US" dirty="0"/>
          </a:p>
        </p:txBody>
      </p:sp>
      <p:sp>
        <p:nvSpPr>
          <p:cNvPr id="3" name="Content Placeholder 2"/>
          <p:cNvSpPr>
            <a:spLocks noGrp="1"/>
          </p:cNvSpPr>
          <p:nvPr>
            <p:ph idx="1"/>
          </p:nvPr>
        </p:nvSpPr>
        <p:spPr/>
        <p:txBody>
          <a:bodyPr/>
          <a:lstStyle/>
          <a:p>
            <a:pPr>
              <a:buNone/>
            </a:pPr>
            <a:r>
              <a:rPr lang="en-US" dirty="0" smtClean="0"/>
              <a:t>	Constant acceleration – velocity changes by a constant amount each second.</a:t>
            </a:r>
          </a:p>
          <a:p>
            <a:pPr>
              <a:buNone/>
            </a:pPr>
            <a:r>
              <a:rPr lang="en-US" dirty="0" smtClean="0"/>
              <a:t>	•Change in speed 		•Change in direction</a:t>
            </a:r>
          </a:p>
          <a:p>
            <a:endParaRPr lang="en-US" dirty="0"/>
          </a:p>
        </p:txBody>
      </p:sp>
      <p:pic>
        <p:nvPicPr>
          <p:cNvPr id="18434" name="Picture 2" descr="C:\Documents and Settings\jgray\Local Settings\Temporary Internet Files\Content.IE5\5V094G6T\MPj04333450000[1].jpg"/>
          <p:cNvPicPr>
            <a:picLocks noChangeAspect="1" noChangeArrowheads="1"/>
          </p:cNvPicPr>
          <p:nvPr/>
        </p:nvPicPr>
        <p:blipFill>
          <a:blip r:embed="rId2" cstate="print"/>
          <a:srcRect/>
          <a:stretch>
            <a:fillRect/>
          </a:stretch>
        </p:blipFill>
        <p:spPr bwMode="auto">
          <a:xfrm>
            <a:off x="0" y="3505200"/>
            <a:ext cx="4009941" cy="2667000"/>
          </a:xfrm>
          <a:prstGeom prst="rect">
            <a:avLst/>
          </a:prstGeom>
          <a:noFill/>
        </p:spPr>
      </p:pic>
      <p:sp>
        <p:nvSpPr>
          <p:cNvPr id="5" name="TextBox 4"/>
          <p:cNvSpPr txBox="1"/>
          <p:nvPr/>
        </p:nvSpPr>
        <p:spPr>
          <a:xfrm>
            <a:off x="4038600" y="3200400"/>
            <a:ext cx="5105400" cy="3293209"/>
          </a:xfrm>
          <a:prstGeom prst="rect">
            <a:avLst/>
          </a:prstGeom>
          <a:noFill/>
        </p:spPr>
        <p:txBody>
          <a:bodyPr wrap="square" rtlCol="0">
            <a:spAutoFit/>
          </a:bodyPr>
          <a:lstStyle/>
          <a:p>
            <a:r>
              <a:rPr lang="en-US" sz="2600" b="1" dirty="0" smtClean="0"/>
              <a:t>Direction of the Acceleration Vector</a:t>
            </a:r>
          </a:p>
          <a:p>
            <a:r>
              <a:rPr lang="en-US" sz="2600" dirty="0" smtClean="0"/>
              <a:t>Acceleration is a </a:t>
            </a:r>
            <a:r>
              <a:rPr lang="en-US" sz="2600" dirty="0" smtClean="0">
                <a:hlinkClick r:id="rId3" action="ppaction://hlinkfile"/>
              </a:rPr>
              <a:t>vector quantity</a:t>
            </a:r>
            <a:r>
              <a:rPr lang="en-US" sz="2600" dirty="0" smtClean="0"/>
              <a:t>  The direction depends on two things:</a:t>
            </a:r>
          </a:p>
          <a:p>
            <a:r>
              <a:rPr lang="en-US" sz="2600" dirty="0" smtClean="0"/>
              <a:t>1) whether the object is speeding  </a:t>
            </a:r>
          </a:p>
          <a:p>
            <a:r>
              <a:rPr lang="en-US" sz="2600" dirty="0" smtClean="0"/>
              <a:t>     up or slowing down </a:t>
            </a:r>
          </a:p>
          <a:p>
            <a:r>
              <a:rPr lang="en-US" sz="2600" dirty="0" smtClean="0"/>
              <a:t>2) whether the object is moving in </a:t>
            </a:r>
          </a:p>
          <a:p>
            <a:r>
              <a:rPr lang="en-US" sz="2600" dirty="0" smtClean="0"/>
              <a:t>     the + or – direction </a:t>
            </a:r>
            <a:endParaRPr lang="en-US" sz="2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77962"/>
          </a:xfrm>
        </p:spPr>
        <p:txBody>
          <a:bodyPr>
            <a:noAutofit/>
          </a:bodyPr>
          <a:lstStyle/>
          <a:p>
            <a:pPr algn="l"/>
            <a:r>
              <a:rPr lang="en-US" sz="3600" dirty="0" smtClean="0"/>
              <a:t>Example 1: Use the equation for acceleration to determine the acceleration for the following two motions </a:t>
            </a:r>
            <a:endParaRPr lang="en-US" sz="3600" dirty="0"/>
          </a:p>
        </p:txBody>
      </p:sp>
      <p:pic>
        <p:nvPicPr>
          <p:cNvPr id="2050" name="Picture 2" descr="http://www.physicsclassroom.com/Class/1DKin/U1L1e9.gif"/>
          <p:cNvPicPr>
            <a:picLocks noChangeAspect="1" noChangeArrowheads="1"/>
          </p:cNvPicPr>
          <p:nvPr/>
        </p:nvPicPr>
        <p:blipFill>
          <a:blip r:embed="rId3" cstate="print"/>
          <a:srcRect/>
          <a:stretch>
            <a:fillRect/>
          </a:stretch>
        </p:blipFill>
        <p:spPr bwMode="auto">
          <a:xfrm>
            <a:off x="239412" y="2362200"/>
            <a:ext cx="8675988" cy="332422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rmAutofit/>
          </a:bodyPr>
          <a:lstStyle/>
          <a:p>
            <a:r>
              <a:rPr lang="en-US" sz="3200" b="1" dirty="0" smtClean="0"/>
              <a:t>Describing Motion with Diagrams</a:t>
            </a:r>
            <a:endParaRPr lang="en-US" sz="3200" dirty="0"/>
          </a:p>
        </p:txBody>
      </p:sp>
      <p:sp>
        <p:nvSpPr>
          <p:cNvPr id="3" name="Content Placeholder 2"/>
          <p:cNvSpPr>
            <a:spLocks noGrp="1"/>
          </p:cNvSpPr>
          <p:nvPr>
            <p:ph idx="1"/>
          </p:nvPr>
        </p:nvSpPr>
        <p:spPr>
          <a:xfrm>
            <a:off x="76200" y="457200"/>
            <a:ext cx="8991600" cy="5668963"/>
          </a:xfrm>
        </p:spPr>
        <p:txBody>
          <a:bodyPr>
            <a:normAutofit/>
          </a:bodyPr>
          <a:lstStyle/>
          <a:p>
            <a:r>
              <a:rPr lang="en-US" sz="2800" dirty="0" smtClean="0"/>
              <a:t>Ticker-Tape Diagrams: The distance between dots on a ticker tape represents the object's position change during that time interval.</a:t>
            </a:r>
          </a:p>
          <a:p>
            <a:endParaRPr lang="en-US" sz="2800" dirty="0" smtClean="0"/>
          </a:p>
          <a:p>
            <a:endParaRPr lang="en-US" sz="2800" dirty="0" smtClean="0"/>
          </a:p>
          <a:p>
            <a:endParaRPr lang="en-US" sz="2800" dirty="0" smtClean="0"/>
          </a:p>
          <a:p>
            <a:r>
              <a:rPr lang="en-US" sz="2800" dirty="0" smtClean="0"/>
              <a:t>A changing distance between dots indicates a changing velocity or </a:t>
            </a:r>
            <a:r>
              <a:rPr lang="en-US" sz="2800" dirty="0" smtClean="0">
                <a:hlinkClick r:id="rId2" action="ppaction://hlinkfile"/>
              </a:rPr>
              <a:t>acceleration</a:t>
            </a:r>
            <a:r>
              <a:rPr lang="en-US" sz="2800" dirty="0" smtClean="0"/>
              <a:t>. </a:t>
            </a:r>
          </a:p>
          <a:p>
            <a:endParaRPr lang="en-US" sz="2800" dirty="0"/>
          </a:p>
        </p:txBody>
      </p:sp>
      <p:pic>
        <p:nvPicPr>
          <p:cNvPr id="20482" name="Picture 2" descr="http://www.physicsclassroom.com/Class/1DKin/U1L2b2.gif"/>
          <p:cNvPicPr>
            <a:picLocks noChangeAspect="1" noChangeArrowheads="1"/>
          </p:cNvPicPr>
          <p:nvPr/>
        </p:nvPicPr>
        <p:blipFill>
          <a:blip r:embed="rId3" cstate="print"/>
          <a:srcRect/>
          <a:stretch>
            <a:fillRect/>
          </a:stretch>
        </p:blipFill>
        <p:spPr bwMode="auto">
          <a:xfrm>
            <a:off x="3279648" y="1447800"/>
            <a:ext cx="5559552" cy="1828800"/>
          </a:xfrm>
          <a:prstGeom prst="rect">
            <a:avLst/>
          </a:prstGeom>
          <a:noFill/>
        </p:spPr>
      </p:pic>
      <p:pic>
        <p:nvPicPr>
          <p:cNvPr id="20484" name="Picture 4" descr="http://www.physicsclassroom.com/Class/1DKin/U1L2b3.gif"/>
          <p:cNvPicPr>
            <a:picLocks noChangeAspect="1" noChangeArrowheads="1"/>
          </p:cNvPicPr>
          <p:nvPr/>
        </p:nvPicPr>
        <p:blipFill>
          <a:blip r:embed="rId4" cstate="print"/>
          <a:srcRect/>
          <a:stretch>
            <a:fillRect/>
          </a:stretch>
        </p:blipFill>
        <p:spPr bwMode="auto">
          <a:xfrm>
            <a:off x="1690971" y="4343401"/>
            <a:ext cx="5929029" cy="25146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chor="t">
            <a:normAutofit/>
          </a:bodyPr>
          <a:lstStyle/>
          <a:p>
            <a:pPr algn="l"/>
            <a:r>
              <a:rPr lang="en-US" sz="3200" dirty="0" smtClean="0"/>
              <a:t>Example 3: Draw a vector diagram to represent the velocity of the car shown below. Use a different color to describe the acceleration of the car with a vector diagram.</a:t>
            </a:r>
            <a:br>
              <a:rPr lang="en-US" sz="3200" dirty="0" smtClean="0"/>
            </a:br>
            <a:r>
              <a:rPr lang="en-US" sz="3200" dirty="0" smtClean="0"/>
              <a:t>Trip A</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Trip B</a:t>
            </a:r>
            <a:endParaRPr lang="en-US" sz="3200" dirty="0"/>
          </a:p>
        </p:txBody>
      </p:sp>
      <p:pic>
        <p:nvPicPr>
          <p:cNvPr id="1026" name="Picture 2" descr="http://www.physicsclassroom.com/Class/1DKin/U1L3a1.gif"/>
          <p:cNvPicPr>
            <a:picLocks noChangeAspect="1" noChangeArrowheads="1"/>
          </p:cNvPicPr>
          <p:nvPr/>
        </p:nvPicPr>
        <p:blipFill>
          <a:blip r:embed="rId2" cstate="print"/>
          <a:srcRect/>
          <a:stretch>
            <a:fillRect/>
          </a:stretch>
        </p:blipFill>
        <p:spPr bwMode="auto">
          <a:xfrm>
            <a:off x="304800" y="2971800"/>
            <a:ext cx="8217090" cy="1295400"/>
          </a:xfrm>
          <a:prstGeom prst="rect">
            <a:avLst/>
          </a:prstGeom>
          <a:noFill/>
        </p:spPr>
      </p:pic>
      <p:pic>
        <p:nvPicPr>
          <p:cNvPr id="1028" name="Picture 4" descr="http://www.physicsclassroom.com/Class/1DKin/U1L3a3.gif"/>
          <p:cNvPicPr>
            <a:picLocks noChangeAspect="1" noChangeArrowheads="1"/>
          </p:cNvPicPr>
          <p:nvPr/>
        </p:nvPicPr>
        <p:blipFill>
          <a:blip r:embed="rId3" cstate="print"/>
          <a:srcRect/>
          <a:stretch>
            <a:fillRect/>
          </a:stretch>
        </p:blipFill>
        <p:spPr bwMode="auto">
          <a:xfrm>
            <a:off x="324134" y="5257800"/>
            <a:ext cx="8134066" cy="12192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Describing Motion with </a:t>
            </a:r>
            <a:br>
              <a:rPr lang="en-US" dirty="0" smtClean="0"/>
            </a:br>
            <a:r>
              <a:rPr lang="en-US" dirty="0" smtClean="0"/>
              <a:t>Position v Time Graphs</a:t>
            </a:r>
            <a:endParaRPr lang="en-US" dirty="0"/>
          </a:p>
        </p:txBody>
      </p:sp>
      <p:sp>
        <p:nvSpPr>
          <p:cNvPr id="3" name="Content Placeholder 2"/>
          <p:cNvSpPr>
            <a:spLocks noGrp="1"/>
          </p:cNvSpPr>
          <p:nvPr>
            <p:ph idx="1"/>
          </p:nvPr>
        </p:nvSpPr>
        <p:spPr/>
        <p:txBody>
          <a:bodyPr/>
          <a:lstStyle/>
          <a:p>
            <a:r>
              <a:rPr lang="en-US" dirty="0" smtClean="0"/>
              <a:t>Time is always on the x-axis (it continues at a constant rate no matter what the speed is unless approaching the speed of light).</a:t>
            </a:r>
          </a:p>
          <a:p>
            <a:r>
              <a:rPr lang="en-US" dirty="0" smtClean="0"/>
              <a:t>Plot the position along the y-axis</a:t>
            </a:r>
          </a:p>
          <a:p>
            <a:r>
              <a:rPr lang="en-US" dirty="0" smtClean="0"/>
              <a:t>Graph the position of the car in the previous examples in two separate position v time graphs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826</TotalTime>
  <Words>1162</Words>
  <Application>Microsoft Office PowerPoint</Application>
  <PresentationFormat>On-screen Show (4:3)</PresentationFormat>
  <Paragraphs>113</Paragraphs>
  <Slides>23</Slides>
  <Notes>6</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Please use Rx and Ry to find the length of the vector, R, and determine the angle, , with respect to the x-axis. Show your work on your PhET assignment  </vt:lpstr>
      <vt:lpstr>Warm-Up 08/17/09</vt:lpstr>
      <vt:lpstr>Warm-Up 08/19/09</vt:lpstr>
      <vt:lpstr>Describing Motion</vt:lpstr>
      <vt:lpstr>Construct a Graph to Represent the Change in Velocity Over Time</vt:lpstr>
      <vt:lpstr>Example 1: Use the equation for acceleration to determine the acceleration for the following two motions </vt:lpstr>
      <vt:lpstr>Describing Motion with Diagrams</vt:lpstr>
      <vt:lpstr>Example 3: Draw a vector diagram to represent the velocity of the car shown below. Use a different color to describe the acceleration of the car with a vector diagram. Trip A     Trip B</vt:lpstr>
      <vt:lpstr>Describing Motion with  Position v Time Graphs</vt:lpstr>
      <vt:lpstr>Trip A</vt:lpstr>
      <vt:lpstr>Trip B</vt:lpstr>
      <vt:lpstr>Example 4: Determine the velocity (i.e., slope) of the object as portrayed by the graph below.</vt:lpstr>
      <vt:lpstr>Example 5: Consider the graph at the right. The object whose motion is represented by this graph is ... (indicate whether it is true or false and explain why):</vt:lpstr>
      <vt:lpstr>The Shape of Velocity v Time Graphs</vt:lpstr>
      <vt:lpstr>The Meaning of Slope  Velocity v Time Graphs</vt:lpstr>
      <vt:lpstr>How can you tell whether the object is moving in the positive direction (i.e., positive velocity) or in the negative direction (i.e., negative velocity)?</vt:lpstr>
      <vt:lpstr>How can you tell whether the object is moving in the positive direction (i.e., positive velocity) or in the negative direction (i.e., negative velocity)?</vt:lpstr>
      <vt:lpstr>How can you tell if the object is speeding up or slowing down?</vt:lpstr>
      <vt:lpstr>How can you tell if the object is speeding up or slowing down?</vt:lpstr>
      <vt:lpstr>Example 6: The velocity-time graph for a two-stage rocket is shown below. Use the graph and your understanding of slope calculations to determine the acceleration of the rocket during the listed time intervals.</vt:lpstr>
      <vt:lpstr>Area in Velocity v Time Graphs</vt:lpstr>
      <vt:lpstr>Independent Practice: Remember, homework is work to be done at HOME by YOU!</vt:lpstr>
      <vt:lpstr>Slide 23</vt:lpstr>
    </vt:vector>
  </TitlesOfParts>
  <Company>Falcon School District 49</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Please use Rx and Ry to find the length of the vector, R, and determine the angle, , with respect to the x-axis. Show your work on your PhET assignment  </dc:title>
  <dc:creator>jgray</dc:creator>
  <cp:lastModifiedBy>jgray</cp:lastModifiedBy>
  <cp:revision>62</cp:revision>
  <dcterms:created xsi:type="dcterms:W3CDTF">2009-08-13T15:36:57Z</dcterms:created>
  <dcterms:modified xsi:type="dcterms:W3CDTF">2009-08-19T20:17:40Z</dcterms:modified>
</cp:coreProperties>
</file>