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72" r:id="rId1"/>
  </p:sldMasterIdLst>
  <p:notesMasterIdLst>
    <p:notesMasterId r:id="rId30"/>
  </p:notesMasterIdLst>
  <p:handoutMasterIdLst>
    <p:handoutMasterId r:id="rId31"/>
  </p:handoutMasterIdLst>
  <p:sldIdLst>
    <p:sldId id="256" r:id="rId2"/>
    <p:sldId id="269" r:id="rId3"/>
    <p:sldId id="267" r:id="rId4"/>
    <p:sldId id="270" r:id="rId5"/>
    <p:sldId id="271" r:id="rId6"/>
    <p:sldId id="258" r:id="rId7"/>
    <p:sldId id="272" r:id="rId8"/>
    <p:sldId id="273" r:id="rId9"/>
    <p:sldId id="274" r:id="rId10"/>
    <p:sldId id="275" r:id="rId11"/>
    <p:sldId id="259" r:id="rId12"/>
    <p:sldId id="276" r:id="rId13"/>
    <p:sldId id="257" r:id="rId14"/>
    <p:sldId id="261" r:id="rId15"/>
    <p:sldId id="277" r:id="rId16"/>
    <p:sldId id="262" r:id="rId17"/>
    <p:sldId id="278" r:id="rId18"/>
    <p:sldId id="290" r:id="rId19"/>
    <p:sldId id="283" r:id="rId20"/>
    <p:sldId id="284" r:id="rId21"/>
    <p:sldId id="285" r:id="rId22"/>
    <p:sldId id="286" r:id="rId23"/>
    <p:sldId id="292" r:id="rId24"/>
    <p:sldId id="287" r:id="rId25"/>
    <p:sldId id="288" r:id="rId26"/>
    <p:sldId id="289" r:id="rId27"/>
    <p:sldId id="279" r:id="rId28"/>
    <p:sldId id="280" r:id="rId29"/>
  </p:sldIdLst>
  <p:sldSz cx="9144000" cy="6858000" type="screen4x3"/>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0" autoAdjust="0"/>
    <p:restoredTop sz="86410" autoAdjust="0"/>
  </p:normalViewPr>
  <p:slideViewPr>
    <p:cSldViewPr>
      <p:cViewPr varScale="1">
        <p:scale>
          <a:sx n="44" d="100"/>
          <a:sy n="44" d="100"/>
        </p:scale>
        <p:origin x="-246" y="-90"/>
      </p:cViewPr>
      <p:guideLst>
        <p:guide orient="horz" pos="2160"/>
        <p:guide pos="2880"/>
      </p:guideLst>
    </p:cSldViewPr>
  </p:slideViewPr>
  <p:outlineViewPr>
    <p:cViewPr>
      <p:scale>
        <a:sx n="33" d="100"/>
        <a:sy n="33" d="100"/>
      </p:scale>
      <p:origin x="0" y="1719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5" y="0"/>
            <a:ext cx="3013075" cy="461963"/>
          </a:xfrm>
          <a:prstGeom prst="rect">
            <a:avLst/>
          </a:prstGeom>
        </p:spPr>
        <p:txBody>
          <a:bodyPr vert="horz" lIns="91440" tIns="45720" rIns="91440" bIns="45720" rtlCol="0"/>
          <a:lstStyle>
            <a:lvl1pPr algn="r">
              <a:defRPr sz="1200"/>
            </a:lvl1pPr>
          </a:lstStyle>
          <a:p>
            <a:fld id="{D0A30339-06AA-436C-A576-ABA77846A173}" type="datetimeFigureOut">
              <a:rPr lang="en-US" smtClean="0"/>
              <a:pPr/>
              <a:t>3/3/2010</a:t>
            </a:fld>
            <a:endParaRPr lang="en-US"/>
          </a:p>
        </p:txBody>
      </p:sp>
      <p:sp>
        <p:nvSpPr>
          <p:cNvPr id="4" name="Footer Placeholder 3"/>
          <p:cNvSpPr>
            <a:spLocks noGrp="1"/>
          </p:cNvSpPr>
          <p:nvPr>
            <p:ph type="ftr" sz="quarter" idx="2"/>
          </p:nvPr>
        </p:nvSpPr>
        <p:spPr>
          <a:xfrm>
            <a:off x="0" y="8777288"/>
            <a:ext cx="3013075" cy="46196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40175" y="8777288"/>
            <a:ext cx="3013075" cy="461962"/>
          </a:xfrm>
          <a:prstGeom prst="rect">
            <a:avLst/>
          </a:prstGeom>
        </p:spPr>
        <p:txBody>
          <a:bodyPr vert="horz" lIns="91440" tIns="45720" rIns="91440" bIns="45720" rtlCol="0" anchor="b"/>
          <a:lstStyle>
            <a:lvl1pPr algn="r">
              <a:defRPr sz="1200"/>
            </a:lvl1pPr>
          </a:lstStyle>
          <a:p>
            <a:fld id="{1BF20456-8A4B-429C-A471-7D7E360A9F1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2546" tIns="46273" rIns="92546" bIns="46273" rtlCol="0"/>
          <a:lstStyle>
            <a:lvl1pPr algn="l">
              <a:defRPr sz="1200"/>
            </a:lvl1pPr>
          </a:lstStyle>
          <a:p>
            <a:endParaRPr lang="en-US"/>
          </a:p>
        </p:txBody>
      </p:sp>
      <p:sp>
        <p:nvSpPr>
          <p:cNvPr id="3" name="Date Placeholder 2"/>
          <p:cNvSpPr>
            <a:spLocks noGrp="1"/>
          </p:cNvSpPr>
          <p:nvPr>
            <p:ph type="dt" idx="1"/>
          </p:nvPr>
        </p:nvSpPr>
        <p:spPr>
          <a:xfrm>
            <a:off x="3939466" y="0"/>
            <a:ext cx="3013763" cy="462042"/>
          </a:xfrm>
          <a:prstGeom prst="rect">
            <a:avLst/>
          </a:prstGeom>
        </p:spPr>
        <p:txBody>
          <a:bodyPr vert="horz" lIns="92546" tIns="46273" rIns="92546" bIns="46273" rtlCol="0"/>
          <a:lstStyle>
            <a:lvl1pPr algn="r">
              <a:defRPr sz="1200"/>
            </a:lvl1pPr>
          </a:lstStyle>
          <a:p>
            <a:fld id="{7816A7F9-6C9B-4A4A-8E75-0BF3C9F05FE9}" type="datetimeFigureOut">
              <a:rPr lang="en-US" smtClean="0"/>
              <a:pPr/>
              <a:t>3/3/2010</a:t>
            </a:fld>
            <a:endParaRPr lang="en-US"/>
          </a:p>
        </p:txBody>
      </p:sp>
      <p:sp>
        <p:nvSpPr>
          <p:cNvPr id="4" name="Slide Image Placeholder 3"/>
          <p:cNvSpPr>
            <a:spLocks noGrp="1" noRot="1" noChangeAspect="1"/>
          </p:cNvSpPr>
          <p:nvPr>
            <p:ph type="sldImg" idx="2"/>
          </p:nvPr>
        </p:nvSpPr>
        <p:spPr>
          <a:xfrm>
            <a:off x="1168400" y="693738"/>
            <a:ext cx="4618038" cy="3463925"/>
          </a:xfrm>
          <a:prstGeom prst="rect">
            <a:avLst/>
          </a:prstGeom>
          <a:noFill/>
          <a:ln w="12700">
            <a:solidFill>
              <a:prstClr val="black"/>
            </a:solidFill>
          </a:ln>
        </p:spPr>
        <p:txBody>
          <a:bodyPr vert="horz" lIns="92546" tIns="46273" rIns="92546" bIns="46273" rtlCol="0" anchor="ctr"/>
          <a:lstStyle/>
          <a:p>
            <a:endParaRPr lang="en-US"/>
          </a:p>
        </p:txBody>
      </p:sp>
      <p:sp>
        <p:nvSpPr>
          <p:cNvPr id="5" name="Notes Placeholder 4"/>
          <p:cNvSpPr>
            <a:spLocks noGrp="1"/>
          </p:cNvSpPr>
          <p:nvPr>
            <p:ph type="body" sz="quarter" idx="3"/>
          </p:nvPr>
        </p:nvSpPr>
        <p:spPr>
          <a:xfrm>
            <a:off x="695484" y="4389398"/>
            <a:ext cx="5563870" cy="4158377"/>
          </a:xfrm>
          <a:prstGeom prst="rect">
            <a:avLst/>
          </a:prstGeom>
        </p:spPr>
        <p:txBody>
          <a:bodyPr vert="horz" lIns="92546" tIns="46273" rIns="92546" bIns="4627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7192"/>
            <a:ext cx="3013763" cy="462042"/>
          </a:xfrm>
          <a:prstGeom prst="rect">
            <a:avLst/>
          </a:prstGeom>
        </p:spPr>
        <p:txBody>
          <a:bodyPr vert="horz" lIns="92546" tIns="46273" rIns="92546" bIns="46273"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777192"/>
            <a:ext cx="3013763" cy="462042"/>
          </a:xfrm>
          <a:prstGeom prst="rect">
            <a:avLst/>
          </a:prstGeom>
        </p:spPr>
        <p:txBody>
          <a:bodyPr vert="horz" lIns="92546" tIns="46273" rIns="92546" bIns="46273" rtlCol="0" anchor="b"/>
          <a:lstStyle>
            <a:lvl1pPr algn="r">
              <a:defRPr sz="1200"/>
            </a:lvl1pPr>
          </a:lstStyle>
          <a:p>
            <a:fld id="{93203EEE-533B-4127-8B08-D20FCD5534C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Answers: </a:t>
            </a:r>
            <a:r>
              <a:rPr lang="en-US" b="1" dirty="0" smtClean="0"/>
              <a:t>a) 10 N/C, b) 160 N/C, c) 4.4 N/C, d) 4000 N/C, e)17.8 N/C</a:t>
            </a:r>
            <a:endParaRPr lang="en-US" dirty="0" smtClean="0"/>
          </a:p>
          <a:p>
            <a:r>
              <a:rPr lang="en-US" dirty="0" smtClean="0"/>
              <a:t>The electric field strength is inversely related to the square of the distance. So by whatever factor d changes by, the E value is altered in the inverse direction by the square of that factor. The specifics are as follows:</a:t>
            </a:r>
          </a:p>
          <a:p>
            <a:r>
              <a:rPr lang="en-US" dirty="0" smtClean="0"/>
              <a:t>a) d increases by a factor of 2; divide the original E by 4. b) d decreases by a factor of 2; multiply the original E by 4.</a:t>
            </a:r>
          </a:p>
          <a:p>
            <a:r>
              <a:rPr lang="en-US" dirty="0" smtClean="0"/>
              <a:t>c) d increases by a factor of 3; divide the original E by 9.</a:t>
            </a:r>
          </a:p>
          <a:p>
            <a:r>
              <a:rPr lang="en-US" dirty="0" smtClean="0"/>
              <a:t>d) d decreases by a factor of 10; multiply the original E by 100.</a:t>
            </a:r>
          </a:p>
          <a:p>
            <a:r>
              <a:rPr lang="en-US" dirty="0" smtClean="0"/>
              <a:t>e) d increases by a factor of 1.5; divide the original E by (1.5)</a:t>
            </a:r>
            <a:r>
              <a:rPr lang="en-US" baseline="30000" dirty="0" smtClean="0"/>
              <a:t>2</a:t>
            </a:r>
            <a:r>
              <a:rPr lang="en-US" dirty="0" smtClean="0"/>
              <a:t>.</a:t>
            </a:r>
          </a:p>
          <a:p>
            <a:endParaRPr lang="en-US" dirty="0" smtClean="0"/>
          </a:p>
        </p:txBody>
      </p:sp>
      <p:sp>
        <p:nvSpPr>
          <p:cNvPr id="4" name="Slide Number Placeholder 3"/>
          <p:cNvSpPr>
            <a:spLocks noGrp="1"/>
          </p:cNvSpPr>
          <p:nvPr>
            <p:ph type="sldNum" sz="quarter" idx="10"/>
          </p:nvPr>
        </p:nvSpPr>
        <p:spPr/>
        <p:txBody>
          <a:bodyPr/>
          <a:lstStyle/>
          <a:p>
            <a:fld id="{93203EEE-533B-4127-8B08-D20FCD5534C3}"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Electric Field Line Diagram for Question #5:</a:t>
            </a:r>
          </a:p>
          <a:p>
            <a:r>
              <a:rPr lang="en-US" dirty="0" smtClean="0"/>
              <a:t>Once more, the above diagram was not created by a Field Plotting software program; it would likely look better if it had been. Your answer may look different (especially when the details are compared) but it should share the following general characteristics with the diagram given here:</a:t>
            </a:r>
          </a:p>
          <a:p>
            <a:r>
              <a:rPr lang="en-US" dirty="0" smtClean="0"/>
              <a:t>The field lines should be directed from + to - or from the edge of the page to the - or from + to the edge of the page. Each field line MUST have an arrowhead on it to indicate such directions. </a:t>
            </a:r>
          </a:p>
          <a:p>
            <a:r>
              <a:rPr lang="en-US" dirty="0" smtClean="0"/>
              <a:t>At the surface of either object, the field lines should be directed perpendicular to the surface. </a:t>
            </a:r>
          </a:p>
          <a:p>
            <a:r>
              <a:rPr lang="en-US" dirty="0" smtClean="0"/>
              <a:t>There should be more lines at the sharply curved and pointed surfaces of the objects and less lines at the flatter sections. </a:t>
            </a:r>
          </a:p>
          <a:p>
            <a:endParaRPr lang="en-US" dirty="0"/>
          </a:p>
        </p:txBody>
      </p:sp>
      <p:sp>
        <p:nvSpPr>
          <p:cNvPr id="4" name="Slide Number Placeholder 3"/>
          <p:cNvSpPr>
            <a:spLocks noGrp="1"/>
          </p:cNvSpPr>
          <p:nvPr>
            <p:ph type="sldNum" sz="quarter" idx="10"/>
          </p:nvPr>
        </p:nvSpPr>
        <p:spPr/>
        <p:txBody>
          <a:bodyPr/>
          <a:lstStyle/>
          <a:p>
            <a:fld id="{93203EEE-533B-4127-8B08-D20FCD5534C3}"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a:t>
            </a:r>
            <a:r>
              <a:rPr lang="en-US" b="1" dirty="0" smtClean="0"/>
              <a:t>Yes! </a:t>
            </a:r>
            <a:endParaRPr lang="en-US" dirty="0" smtClean="0"/>
          </a:p>
          <a:p>
            <a:r>
              <a:rPr lang="en-US" dirty="0" smtClean="0"/>
              <a:t>In order for there to be a sustained flow of charge from one location to another, there must be a difference in electric potential. In this case, there would be a momentary flow of charge between the wire and the actor until they reach the same electric potential. Once at the same potential, charge flow would cease and there would be no electrocution. However, if the actor's feet touched the ground (an electric potential of 0) or another wire of a different potential, then there would be a sustained charge flow which likely would lead to electrocution.</a:t>
            </a:r>
          </a:p>
        </p:txBody>
      </p:sp>
      <p:sp>
        <p:nvSpPr>
          <p:cNvPr id="4" name="Slide Number Placeholder 3"/>
          <p:cNvSpPr>
            <a:spLocks noGrp="1"/>
          </p:cNvSpPr>
          <p:nvPr>
            <p:ph type="sldNum" sz="quarter" idx="10"/>
          </p:nvPr>
        </p:nvSpPr>
        <p:spPr/>
        <p:txBody>
          <a:bodyPr/>
          <a:lstStyle/>
          <a:p>
            <a:fld id="{93203EEE-533B-4127-8B08-D20FCD5534C3}" type="slidenum">
              <a:rPr lang="en-US" smtClean="0"/>
              <a:pPr/>
              <a:t>12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smtClean="0"/>
              <a:t>The voltage is the potential energy of the top of the water in the tank in relation to the ground. </a:t>
            </a:r>
          </a:p>
          <a:p>
            <a:pPr lvl="1"/>
            <a:r>
              <a:rPr lang="en-US" dirty="0" smtClean="0"/>
              <a:t> The current flow is the amount of water coming out of the hose connected to the tank. </a:t>
            </a:r>
          </a:p>
          <a:p>
            <a:pPr lvl="1"/>
            <a:r>
              <a:rPr lang="en-US" dirty="0" smtClean="0"/>
              <a:t>Amount of flowing water represents the current</a:t>
            </a:r>
          </a:p>
          <a:p>
            <a:pPr lvl="1"/>
            <a:r>
              <a:rPr lang="en-US" dirty="0" smtClean="0"/>
              <a:t>Valve represents a resistor</a:t>
            </a:r>
          </a:p>
          <a:p>
            <a:pPr lvl="1"/>
            <a:r>
              <a:rPr lang="en-US" dirty="0" smtClean="0"/>
              <a:t>Potential energy represents the voltage</a:t>
            </a:r>
          </a:p>
          <a:p>
            <a:pPr lvl="1"/>
            <a:r>
              <a:rPr lang="en-US" dirty="0" smtClean="0"/>
              <a:t>An Elevated Water Tank Model for</a:t>
            </a:r>
            <a:r>
              <a:rPr lang="en-US" sz="1400" dirty="0" smtClean="0"/>
              <a:t> </a:t>
            </a:r>
            <a:r>
              <a:rPr lang="en-US" dirty="0" smtClean="0"/>
              <a:t>Electricity</a:t>
            </a:r>
            <a:endParaRPr lang="en-US" sz="900" dirty="0" smtClean="0"/>
          </a:p>
          <a:p>
            <a:pPr lvl="1"/>
            <a:r>
              <a:rPr lang="en-US" dirty="0" smtClean="0"/>
              <a:t>A resistor is a valve that lets more or less water pass through it.</a:t>
            </a:r>
          </a:p>
          <a:p>
            <a:endParaRPr lang="en-US" dirty="0"/>
          </a:p>
        </p:txBody>
      </p:sp>
      <p:sp>
        <p:nvSpPr>
          <p:cNvPr id="4" name="Slide Number Placeholder 3"/>
          <p:cNvSpPr>
            <a:spLocks noGrp="1"/>
          </p:cNvSpPr>
          <p:nvPr>
            <p:ph type="sldNum" sz="quarter" idx="10"/>
          </p:nvPr>
        </p:nvSpPr>
        <p:spPr/>
        <p:txBody>
          <a:bodyPr/>
          <a:lstStyle/>
          <a:p>
            <a:fld id="{93203EEE-533B-4127-8B08-D20FCD5534C3}" type="slidenum">
              <a:rPr lang="en-US" smtClean="0"/>
              <a:pPr/>
              <a:t>13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 A 2 mm long cross section of wire is isolated and 20 C of charge are determined to pass through it in 40 s. </a:t>
            </a:r>
          </a:p>
          <a:p>
            <a:r>
              <a:rPr lang="en-US" b="1" dirty="0" smtClean="0"/>
              <a:t>Answer: I = Q / t = (20 C) / (40 s) = 0.50 Ampere</a:t>
            </a:r>
          </a:p>
          <a:p>
            <a:r>
              <a:rPr lang="en-US" b="1" dirty="0" smtClean="0"/>
              <a:t>2. </a:t>
            </a:r>
            <a:r>
              <a:rPr lang="en-US" dirty="0" smtClean="0"/>
              <a:t>A 1 mm long cross section of wire is isolated and 2 C of charge are determined to pass through it in 0.5 s. </a:t>
            </a:r>
          </a:p>
          <a:p>
            <a:r>
              <a:rPr lang="en-US" b="1" dirty="0" smtClean="0"/>
              <a:t>Answer: I = Q / t = (2 C) / (0.5 s) = 4.0 Ampere</a:t>
            </a:r>
            <a:endParaRPr lang="en-US" dirty="0"/>
          </a:p>
        </p:txBody>
      </p:sp>
      <p:sp>
        <p:nvSpPr>
          <p:cNvPr id="4" name="Slide Number Placeholder 3"/>
          <p:cNvSpPr>
            <a:spLocks noGrp="1"/>
          </p:cNvSpPr>
          <p:nvPr>
            <p:ph type="sldNum" sz="quarter" idx="10"/>
          </p:nvPr>
        </p:nvSpPr>
        <p:spPr/>
        <p:txBody>
          <a:bodyPr/>
          <a:lstStyle/>
          <a:p>
            <a:fld id="{93203EEE-533B-4127-8B08-D20FCD5534C3}" type="slidenum">
              <a:rPr lang="en-US" smtClean="0"/>
              <a:pPr/>
              <a:t>15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The longer the wire, the more resistance that there will be. There is a direct relationship between the amount of resistance encountered by charge and the length of wire it must traverse. After all, if resistance occurs as the result of collisions between charge carriers and the atoms of the wire, then there is likely to be more collisions in a longer wire. More collisions means more resistance.</a:t>
            </a:r>
          </a:p>
          <a:p>
            <a:pPr marL="228600" indent="-228600">
              <a:buAutoNum type="arabicPeriod"/>
            </a:pPr>
            <a:r>
              <a:rPr lang="en-US" dirty="0" smtClean="0"/>
              <a:t>Wider wires have a greater cross-sectional area. Water will flow through a wider pipe at a higher rate than it will flow through a narrow pipe. This can be attributed to the lower amount of resistance which is present in the wider pipe. In the same manner, the wider the wire, the less resistance that there will be to the flow of electric charge. When all other variables are the same, charge will flow at higher rates through wider wires with greater cross-sectional areas than through thinner wires.</a:t>
            </a:r>
          </a:p>
          <a:p>
            <a:pPr marL="228600" indent="-228600">
              <a:buAutoNum type="arabicPeriod"/>
            </a:pPr>
            <a:r>
              <a:rPr lang="en-US" dirty="0" smtClean="0"/>
              <a:t>Not all materials are created equal in terms of their conductive ability. Some materials are better conductors than others and offer less resistance to the flow of charge. Silver is one of the best conductors but is never used in wires of household circuits due to its cost. Copper and aluminum are among the least expensive materials with suitable conducting ability to permit their use in wires of household circuits. The conducting ability of a material is often indicated by its </a:t>
            </a:r>
            <a:r>
              <a:rPr lang="en-US" b="1" dirty="0" smtClean="0"/>
              <a:t>resistivity</a:t>
            </a:r>
            <a:r>
              <a:rPr lang="en-US" dirty="0" smtClean="0"/>
              <a:t>. The resistivity of a material is dependent upon the material's electronic structure and its temperature. </a:t>
            </a:r>
          </a:p>
          <a:p>
            <a:endParaRPr lang="en-US" dirty="0"/>
          </a:p>
        </p:txBody>
      </p:sp>
      <p:sp>
        <p:nvSpPr>
          <p:cNvPr id="4" name="Slide Number Placeholder 3"/>
          <p:cNvSpPr>
            <a:spLocks noGrp="1"/>
          </p:cNvSpPr>
          <p:nvPr>
            <p:ph type="sldNum" sz="quarter" idx="10"/>
          </p:nvPr>
        </p:nvSpPr>
        <p:spPr/>
        <p:txBody>
          <a:bodyPr/>
          <a:lstStyle/>
          <a:p>
            <a:fld id="{93203EEE-533B-4127-8B08-D20FCD5534C3}"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86000" y="1730375"/>
            <a:ext cx="5029200" cy="2559050"/>
          </a:xfrm>
        </p:spPr>
        <p:txBody>
          <a:bodyPr/>
          <a:lstStyle>
            <a:lvl1pPr>
              <a:defRPr sz="5400"/>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2286000" y="4191000"/>
            <a:ext cx="5029200" cy="1190625"/>
          </a:xfrm>
        </p:spPr>
        <p:txBody>
          <a:bodyPr/>
          <a:lstStyle>
            <a:lvl1pPr marL="0" indent="0" algn="ctr">
              <a:buFontTx/>
              <a:buNone/>
              <a:defRPr sz="3600"/>
            </a:lvl1pPr>
          </a:lstStyle>
          <a:p>
            <a:r>
              <a:rPr lang="en-US" smtClean="0"/>
              <a:t>Click to edit Master subtitle style</a:t>
            </a:r>
            <a:endParaRPr lang="en-US"/>
          </a:p>
        </p:txBody>
      </p:sp>
      <p:sp>
        <p:nvSpPr>
          <p:cNvPr id="3076" name="Rectangle 4"/>
          <p:cNvSpPr>
            <a:spLocks noGrp="1" noChangeArrowheads="1"/>
          </p:cNvSpPr>
          <p:nvPr>
            <p:ph type="dt" sz="half" idx="2"/>
          </p:nvPr>
        </p:nvSpPr>
        <p:spPr>
          <a:xfrm>
            <a:off x="152400" y="6248400"/>
            <a:ext cx="1828800" cy="457200"/>
          </a:xfrm>
        </p:spPr>
        <p:txBody>
          <a:bodyPr/>
          <a:lstStyle>
            <a:lvl1pPr>
              <a:defRPr/>
            </a:lvl1pPr>
          </a:lstStyle>
          <a:p>
            <a:fld id="{B6A361B6-DB8F-48BE-82ED-C92F4AD97190}" type="datetimeFigureOut">
              <a:rPr lang="en-US" smtClean="0"/>
              <a:pPr/>
              <a:t>3/3/2010</a:t>
            </a:fld>
            <a:endParaRPr lang="en-US"/>
          </a:p>
        </p:txBody>
      </p:sp>
      <p:sp>
        <p:nvSpPr>
          <p:cNvPr id="3077" name="Rectangle 5"/>
          <p:cNvSpPr>
            <a:spLocks noGrp="1" noChangeArrowheads="1"/>
          </p:cNvSpPr>
          <p:nvPr>
            <p:ph type="ftr" sz="quarter" idx="3"/>
          </p:nvPr>
        </p:nvSpPr>
        <p:spPr>
          <a:xfrm>
            <a:off x="2209800" y="6248400"/>
            <a:ext cx="3048000" cy="457200"/>
          </a:xfrm>
        </p:spPr>
        <p:txBody>
          <a:bodyPr/>
          <a:lstStyle>
            <a:lvl1pPr>
              <a:defRPr/>
            </a:lvl1pPr>
          </a:lstStyle>
          <a:p>
            <a:endParaRPr lang="en-US"/>
          </a:p>
        </p:txBody>
      </p:sp>
      <p:sp>
        <p:nvSpPr>
          <p:cNvPr id="3078" name="Rectangle 6"/>
          <p:cNvSpPr>
            <a:spLocks noGrp="1" noChangeArrowheads="1"/>
          </p:cNvSpPr>
          <p:nvPr>
            <p:ph type="sldNum" sz="quarter" idx="4"/>
          </p:nvPr>
        </p:nvSpPr>
        <p:spPr>
          <a:xfrm>
            <a:off x="5410200" y="6248400"/>
            <a:ext cx="1752600" cy="457200"/>
          </a:xfrm>
        </p:spPr>
        <p:txBody>
          <a:bodyPr/>
          <a:lstStyle>
            <a:lvl1pPr>
              <a:defRPr/>
            </a:lvl1pPr>
          </a:lstStyle>
          <a:p>
            <a:fld id="{D62AB5CE-E43E-419D-8C5B-057FBD1AD3F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6A361B6-DB8F-48BE-82ED-C92F4AD97190}" type="datetimeFigureOut">
              <a:rPr lang="en-US" smtClean="0"/>
              <a:pPr/>
              <a:t>3/3/2010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62AB5CE-E43E-419D-8C5B-057FBD1AD3F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228600"/>
            <a:ext cx="17145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52600" y="228600"/>
            <a:ext cx="49911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6A361B6-DB8F-48BE-82ED-C92F4AD97190}" type="datetimeFigureOut">
              <a:rPr lang="en-US" smtClean="0"/>
              <a:pPr/>
              <a:t>3/3/2010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62AB5CE-E43E-419D-8C5B-057FBD1AD3F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6A361B6-DB8F-48BE-82ED-C92F4AD97190}" type="datetimeFigureOut">
              <a:rPr lang="en-US" smtClean="0"/>
              <a:pPr/>
              <a:t>3/3/2010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62AB5CE-E43E-419D-8C5B-057FBD1AD3F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B6A361B6-DB8F-48BE-82ED-C92F4AD97190}" type="datetimeFigureOut">
              <a:rPr lang="en-US" smtClean="0"/>
              <a:pPr/>
              <a:t>3/3/2010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62AB5CE-E43E-419D-8C5B-057FBD1AD3F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52600" y="1752600"/>
            <a:ext cx="33528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57800" y="1752600"/>
            <a:ext cx="33528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B6A361B6-DB8F-48BE-82ED-C92F4AD97190}" type="datetimeFigureOut">
              <a:rPr lang="en-US" smtClean="0"/>
              <a:pPr/>
              <a:t>3/3/2010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62AB5CE-E43E-419D-8C5B-057FBD1AD3F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B6A361B6-DB8F-48BE-82ED-C92F4AD97190}" type="datetimeFigureOut">
              <a:rPr lang="en-US" smtClean="0"/>
              <a:pPr/>
              <a:t>3/3/2010</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62AB5CE-E43E-419D-8C5B-057FBD1AD3F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B6A361B6-DB8F-48BE-82ED-C92F4AD97190}" type="datetimeFigureOut">
              <a:rPr lang="en-US" smtClean="0"/>
              <a:pPr/>
              <a:t>3/3/2010</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62AB5CE-E43E-419D-8C5B-057FBD1AD3F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6A361B6-DB8F-48BE-82ED-C92F4AD97190}" type="datetimeFigureOut">
              <a:rPr lang="en-US" smtClean="0"/>
              <a:pPr/>
              <a:t>3/3/2010</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62AB5CE-E43E-419D-8C5B-057FBD1AD3F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6A361B6-DB8F-48BE-82ED-C92F4AD97190}" type="datetimeFigureOut">
              <a:rPr lang="en-US" smtClean="0"/>
              <a:pPr/>
              <a:t>3/3/2010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62AB5CE-E43E-419D-8C5B-057FBD1AD3F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6A361B6-DB8F-48BE-82ED-C92F4AD97190}" type="datetimeFigureOut">
              <a:rPr lang="en-US" smtClean="0"/>
              <a:pPr/>
              <a:t>3/3/2010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62AB5CE-E43E-419D-8C5B-057FBD1AD3F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52600" y="228600"/>
            <a:ext cx="6858000" cy="1066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752600" y="1752600"/>
            <a:ext cx="68580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762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b="1"/>
            </a:lvl1pPr>
          </a:lstStyle>
          <a:p>
            <a:fld id="{B6A361B6-DB8F-48BE-82ED-C92F4AD97190}" type="datetimeFigureOut">
              <a:rPr lang="en-US" smtClean="0"/>
              <a:pPr/>
              <a:t>3/3/2010</a:t>
            </a:fld>
            <a:endParaRPr lang="en-US"/>
          </a:p>
        </p:txBody>
      </p:sp>
      <p:sp>
        <p:nvSpPr>
          <p:cNvPr id="1029" name="Rectangle 5"/>
          <p:cNvSpPr>
            <a:spLocks noGrp="1" noChangeArrowheads="1"/>
          </p:cNvSpPr>
          <p:nvPr>
            <p:ph type="ftr" sz="quarter" idx="3"/>
          </p:nvPr>
        </p:nvSpPr>
        <p:spPr bwMode="auto">
          <a:xfrm>
            <a:off x="1752600" y="6248400"/>
            <a:ext cx="4572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b="1"/>
            </a:lvl1pPr>
          </a:lstStyle>
          <a:p>
            <a:endParaRPr lang="en-US"/>
          </a:p>
        </p:txBody>
      </p:sp>
      <p:sp>
        <p:nvSpPr>
          <p:cNvPr id="1030" name="Rectangle 6"/>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b="1"/>
            </a:lvl1pPr>
          </a:lstStyle>
          <a:p>
            <a:fld id="{D62AB5CE-E43E-419D-8C5B-057FBD1AD3F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Arial Black" pitchFamily="34" charset="0"/>
        </a:defRPr>
      </a:lvl2pPr>
      <a:lvl3pPr algn="ctr" rtl="0" eaLnBrk="1" fontAlgn="base" hangingPunct="1">
        <a:spcBef>
          <a:spcPct val="0"/>
        </a:spcBef>
        <a:spcAft>
          <a:spcPct val="0"/>
        </a:spcAft>
        <a:defRPr sz="4000">
          <a:solidFill>
            <a:schemeClr val="tx2"/>
          </a:solidFill>
          <a:latin typeface="Arial Black" pitchFamily="34" charset="0"/>
        </a:defRPr>
      </a:lvl3pPr>
      <a:lvl4pPr algn="ctr" rtl="0" eaLnBrk="1" fontAlgn="base" hangingPunct="1">
        <a:spcBef>
          <a:spcPct val="0"/>
        </a:spcBef>
        <a:spcAft>
          <a:spcPct val="0"/>
        </a:spcAft>
        <a:defRPr sz="4000">
          <a:solidFill>
            <a:schemeClr val="tx2"/>
          </a:solidFill>
          <a:latin typeface="Arial Black" pitchFamily="34" charset="0"/>
        </a:defRPr>
      </a:lvl4pPr>
      <a:lvl5pPr algn="ctr" rtl="0" eaLnBrk="1" fontAlgn="base" hangingPunct="1">
        <a:spcBef>
          <a:spcPct val="0"/>
        </a:spcBef>
        <a:spcAft>
          <a:spcPct val="0"/>
        </a:spcAft>
        <a:defRPr sz="4000">
          <a:solidFill>
            <a:schemeClr val="tx2"/>
          </a:solidFill>
          <a:latin typeface="Arial Black" pitchFamily="34" charset="0"/>
        </a:defRPr>
      </a:lvl5pPr>
      <a:lvl6pPr marL="457200" algn="ctr" rtl="0" eaLnBrk="1" fontAlgn="base" hangingPunct="1">
        <a:spcBef>
          <a:spcPct val="0"/>
        </a:spcBef>
        <a:spcAft>
          <a:spcPct val="0"/>
        </a:spcAft>
        <a:defRPr sz="4000">
          <a:solidFill>
            <a:schemeClr val="tx2"/>
          </a:solidFill>
          <a:latin typeface="Arial Black" pitchFamily="34" charset="0"/>
        </a:defRPr>
      </a:lvl6pPr>
      <a:lvl7pPr marL="914400" algn="ctr" rtl="0" eaLnBrk="1" fontAlgn="base" hangingPunct="1">
        <a:spcBef>
          <a:spcPct val="0"/>
        </a:spcBef>
        <a:spcAft>
          <a:spcPct val="0"/>
        </a:spcAft>
        <a:defRPr sz="4000">
          <a:solidFill>
            <a:schemeClr val="tx2"/>
          </a:solidFill>
          <a:latin typeface="Arial Black" pitchFamily="34" charset="0"/>
        </a:defRPr>
      </a:lvl7pPr>
      <a:lvl8pPr marL="1371600" algn="ctr" rtl="0" eaLnBrk="1" fontAlgn="base" hangingPunct="1">
        <a:spcBef>
          <a:spcPct val="0"/>
        </a:spcBef>
        <a:spcAft>
          <a:spcPct val="0"/>
        </a:spcAft>
        <a:defRPr sz="4000">
          <a:solidFill>
            <a:schemeClr val="tx2"/>
          </a:solidFill>
          <a:latin typeface="Arial Black" pitchFamily="34" charset="0"/>
        </a:defRPr>
      </a:lvl8pPr>
      <a:lvl9pPr marL="1828800" algn="ctr" rtl="0" eaLnBrk="1" fontAlgn="base" hangingPunct="1">
        <a:spcBef>
          <a:spcPct val="0"/>
        </a:spcBef>
        <a:spcAft>
          <a:spcPct val="0"/>
        </a:spcAft>
        <a:defRPr sz="4000">
          <a:solidFill>
            <a:schemeClr val="tx2"/>
          </a:solidFill>
          <a:latin typeface="Arial Black"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3.gif"/></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Moving Electricity – Electrical Circuits and Current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447800" y="0"/>
            <a:ext cx="7162800" cy="2743200"/>
          </a:xfrm>
        </p:spPr>
        <p:txBody>
          <a:bodyPr/>
          <a:lstStyle/>
          <a:p>
            <a:pPr algn="l"/>
            <a:r>
              <a:rPr lang="en-US" sz="2600" dirty="0" smtClean="0"/>
              <a:t>The battery adds energy to the charge to move it from the low potential, negative terminal to the high potential, positive terminal. The light bulb removes energy from the charge. </a:t>
            </a:r>
            <a:endParaRPr lang="en-US" sz="2600" dirty="0"/>
          </a:p>
        </p:txBody>
      </p:sp>
      <p:pic>
        <p:nvPicPr>
          <p:cNvPr id="74754" name="Picture 2" descr="http://www.physicsclassroom.com/Class/circuits/cyuAnswers/l1cq10.gif"/>
          <p:cNvPicPr>
            <a:picLocks noChangeAspect="1" noChangeArrowheads="1"/>
          </p:cNvPicPr>
          <p:nvPr/>
        </p:nvPicPr>
        <p:blipFill>
          <a:blip r:embed="rId2" cstate="print"/>
          <a:srcRect/>
          <a:stretch>
            <a:fillRect/>
          </a:stretch>
        </p:blipFill>
        <p:spPr bwMode="auto">
          <a:xfrm>
            <a:off x="1447800" y="2971800"/>
            <a:ext cx="7466053" cy="279082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8" name="Picture 2" descr="http://www.physicsclassroom.com/Class/circuits/u9l2a3.gif"/>
          <p:cNvPicPr>
            <a:picLocks noChangeAspect="1" noChangeArrowheads="1"/>
          </p:cNvPicPr>
          <p:nvPr/>
        </p:nvPicPr>
        <p:blipFill>
          <a:blip r:embed="rId2" cstate="print"/>
          <a:srcRect/>
          <a:stretch>
            <a:fillRect/>
          </a:stretch>
        </p:blipFill>
        <p:spPr bwMode="auto">
          <a:xfrm>
            <a:off x="4379716" y="76200"/>
            <a:ext cx="4688084" cy="2667001"/>
          </a:xfrm>
          <a:prstGeom prst="rect">
            <a:avLst/>
          </a:prstGeom>
          <a:noFill/>
        </p:spPr>
      </p:pic>
      <p:sp>
        <p:nvSpPr>
          <p:cNvPr id="2" name="Title 1"/>
          <p:cNvSpPr>
            <a:spLocks noGrp="1"/>
          </p:cNvSpPr>
          <p:nvPr>
            <p:ph type="title" idx="4294967295"/>
          </p:nvPr>
        </p:nvSpPr>
        <p:spPr>
          <a:xfrm>
            <a:off x="457200" y="228600"/>
            <a:ext cx="6858000" cy="1066800"/>
          </a:xfrm>
        </p:spPr>
        <p:txBody>
          <a:bodyPr/>
          <a:lstStyle/>
          <a:p>
            <a:pPr algn="l"/>
            <a:r>
              <a:rPr lang="en-US" dirty="0" smtClean="0"/>
              <a:t>Capacitors</a:t>
            </a:r>
            <a:endParaRPr lang="en-US" dirty="0"/>
          </a:p>
        </p:txBody>
      </p:sp>
      <p:sp>
        <p:nvSpPr>
          <p:cNvPr id="3" name="Text Placeholder 2"/>
          <p:cNvSpPr>
            <a:spLocks noGrp="1"/>
          </p:cNvSpPr>
          <p:nvPr>
            <p:ph type="body" idx="4294967295"/>
          </p:nvPr>
        </p:nvSpPr>
        <p:spPr>
          <a:xfrm>
            <a:off x="76200" y="1905000"/>
            <a:ext cx="9067800" cy="4648200"/>
          </a:xfrm>
        </p:spPr>
        <p:txBody>
          <a:bodyPr/>
          <a:lstStyle/>
          <a:p>
            <a:r>
              <a:rPr lang="en-US" sz="3000" dirty="0" smtClean="0"/>
              <a:t>For a pair of charged </a:t>
            </a:r>
          </a:p>
          <a:p>
            <a:pPr>
              <a:buNone/>
            </a:pPr>
            <a:r>
              <a:rPr lang="en-US" sz="3000" dirty="0" smtClean="0"/>
              <a:t>	parallel</a:t>
            </a:r>
            <a:r>
              <a:rPr lang="en-US" sz="3000" baseline="0" dirty="0" smtClean="0"/>
              <a:t> plates, the positively </a:t>
            </a:r>
          </a:p>
          <a:p>
            <a:pPr>
              <a:buNone/>
            </a:pPr>
            <a:r>
              <a:rPr lang="en-US" sz="3000" dirty="0" smtClean="0"/>
              <a:t>	</a:t>
            </a:r>
            <a:r>
              <a:rPr lang="en-US" sz="3000" baseline="0" dirty="0" smtClean="0"/>
              <a:t>charged plate is at a higher electric potential than the negatively charged on by an amount </a:t>
            </a:r>
            <a:r>
              <a:rPr lang="el-GR" sz="3000" baseline="0" dirty="0" smtClean="0"/>
              <a:t>Δ</a:t>
            </a:r>
            <a:r>
              <a:rPr lang="en-US" sz="3000" baseline="0" dirty="0" smtClean="0"/>
              <a:t>V</a:t>
            </a:r>
          </a:p>
          <a:p>
            <a:r>
              <a:rPr lang="en-US" sz="3000" baseline="0" dirty="0" smtClean="0"/>
              <a:t>A Capacitor is a pair of charged plates that store electrical energy.</a:t>
            </a:r>
          </a:p>
          <a:p>
            <a:r>
              <a:rPr lang="en-US" sz="3000" baseline="0" dirty="0" smtClean="0"/>
              <a:t>Examples: batteries, stun guns, heart defibrillators, body’s nervous system, X-ray machines, electrical appliances, computers, etc</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71600" y="152400"/>
            <a:ext cx="7620000" cy="6629400"/>
          </a:xfrm>
        </p:spPr>
        <p:txBody>
          <a:bodyPr/>
          <a:lstStyle/>
          <a:p>
            <a:pPr algn="l"/>
            <a:r>
              <a:rPr lang="en-US" sz="2900" dirty="0" smtClean="0"/>
              <a:t>Example Problem:</a:t>
            </a:r>
            <a:br>
              <a:rPr lang="en-US" sz="2900" dirty="0" smtClean="0"/>
            </a:br>
            <a:r>
              <a:rPr lang="en-US" sz="2900" dirty="0" smtClean="0"/>
              <a:t>In the movie </a:t>
            </a:r>
            <a:r>
              <a:rPr lang="en-US" sz="2900" i="1" dirty="0" smtClean="0"/>
              <a:t>Tango and Cash</a:t>
            </a:r>
            <a:r>
              <a:rPr lang="en-US" sz="2900" dirty="0" smtClean="0"/>
              <a:t>, Kurt Russell and Sylvester Stallone escape from a prison by jumping off the top of a tall wall through the air and onto a high-voltage power line. Before the jump, Stallone objects to the idea, telling Russell "We're going to fry." Russell responds with "You didn't take high school Physics did you. As long as you're only touching one wire and you're feet aren't touching the ground, you don't get electrocuted." Is this a correct statement?</a:t>
            </a:r>
            <a:endParaRPr lang="en-US" sz="29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2"/>
          <p:cNvGrpSpPr>
            <a:grpSpLocks/>
          </p:cNvGrpSpPr>
          <p:nvPr/>
        </p:nvGrpSpPr>
        <p:grpSpPr bwMode="auto">
          <a:xfrm>
            <a:off x="304800" y="1489075"/>
            <a:ext cx="8839497" cy="4835525"/>
            <a:chOff x="1440" y="5400"/>
            <a:chExt cx="10820" cy="5592"/>
          </a:xfrm>
        </p:grpSpPr>
        <p:sp>
          <p:nvSpPr>
            <p:cNvPr id="10243" name="Text Box 3"/>
            <p:cNvSpPr txBox="1">
              <a:spLocks noChangeArrowheads="1"/>
            </p:cNvSpPr>
            <p:nvPr/>
          </p:nvSpPr>
          <p:spPr bwMode="auto">
            <a:xfrm>
              <a:off x="8820" y="8308"/>
              <a:ext cx="2880" cy="14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rPr>
                <a:t>Amount of flowing water represents the current</a:t>
              </a:r>
              <a:endParaRPr kumimoji="0" lang="en-US" sz="2800" b="0" i="0" u="none" strike="noStrike" cap="none" normalizeH="0" baseline="0" dirty="0" smtClean="0">
                <a:ln>
                  <a:noFill/>
                </a:ln>
                <a:solidFill>
                  <a:schemeClr val="tx1"/>
                </a:solidFill>
                <a:effectLst/>
                <a:latin typeface="Arial" pitchFamily="34" charset="0"/>
              </a:endParaRPr>
            </a:p>
          </p:txBody>
        </p:sp>
        <p:grpSp>
          <p:nvGrpSpPr>
            <p:cNvPr id="10244" name="Group 4"/>
            <p:cNvGrpSpPr>
              <a:grpSpLocks/>
            </p:cNvGrpSpPr>
            <p:nvPr/>
          </p:nvGrpSpPr>
          <p:grpSpPr bwMode="auto">
            <a:xfrm>
              <a:off x="1440" y="6120"/>
              <a:ext cx="9360" cy="4872"/>
              <a:chOff x="1440" y="6120"/>
              <a:chExt cx="9360" cy="4872"/>
            </a:xfrm>
          </p:grpSpPr>
          <p:grpSp>
            <p:nvGrpSpPr>
              <p:cNvPr id="10245" name="Group 5"/>
              <p:cNvGrpSpPr>
                <a:grpSpLocks/>
              </p:cNvGrpSpPr>
              <p:nvPr/>
            </p:nvGrpSpPr>
            <p:grpSpPr bwMode="auto">
              <a:xfrm>
                <a:off x="4114" y="6120"/>
                <a:ext cx="6686" cy="4872"/>
                <a:chOff x="4114" y="6120"/>
                <a:chExt cx="6686" cy="4872"/>
              </a:xfrm>
            </p:grpSpPr>
            <p:sp>
              <p:nvSpPr>
                <p:cNvPr id="10246" name="Freeform 6"/>
                <p:cNvSpPr>
                  <a:spLocks/>
                </p:cNvSpPr>
                <p:nvPr/>
              </p:nvSpPr>
              <p:spPr bwMode="auto">
                <a:xfrm>
                  <a:off x="7276" y="7777"/>
                  <a:ext cx="2855" cy="3146"/>
                </a:xfrm>
                <a:custGeom>
                  <a:avLst/>
                  <a:gdLst/>
                  <a:ahLst/>
                  <a:cxnLst>
                    <a:cxn ang="0">
                      <a:pos x="0" y="37"/>
                    </a:cxn>
                    <a:cxn ang="0">
                      <a:pos x="390" y="187"/>
                    </a:cxn>
                    <a:cxn ang="0">
                      <a:pos x="1275" y="1162"/>
                    </a:cxn>
                    <a:cxn ang="0">
                      <a:pos x="1995" y="2962"/>
                    </a:cxn>
                    <a:cxn ang="0">
                      <a:pos x="3075" y="2962"/>
                    </a:cxn>
                  </a:cxnLst>
                  <a:rect l="0" t="0" r="r" b="b"/>
                  <a:pathLst>
                    <a:path w="3075" h="3262">
                      <a:moveTo>
                        <a:pt x="0" y="37"/>
                      </a:moveTo>
                      <a:cubicBezTo>
                        <a:pt x="65" y="62"/>
                        <a:pt x="178" y="0"/>
                        <a:pt x="390" y="187"/>
                      </a:cubicBezTo>
                      <a:cubicBezTo>
                        <a:pt x="602" y="374"/>
                        <a:pt x="1007" y="699"/>
                        <a:pt x="1275" y="1162"/>
                      </a:cubicBezTo>
                      <a:cubicBezTo>
                        <a:pt x="1543" y="1625"/>
                        <a:pt x="1695" y="2662"/>
                        <a:pt x="1995" y="2962"/>
                      </a:cubicBezTo>
                      <a:cubicBezTo>
                        <a:pt x="2295" y="3262"/>
                        <a:pt x="2895" y="2962"/>
                        <a:pt x="3075" y="2962"/>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0247" name="Group 7"/>
                <p:cNvGrpSpPr>
                  <a:grpSpLocks/>
                </p:cNvGrpSpPr>
                <p:nvPr/>
              </p:nvGrpSpPr>
              <p:grpSpPr bwMode="auto">
                <a:xfrm>
                  <a:off x="4459" y="6120"/>
                  <a:ext cx="2675" cy="4860"/>
                  <a:chOff x="4459" y="6120"/>
                  <a:chExt cx="2675" cy="4860"/>
                </a:xfrm>
              </p:grpSpPr>
              <p:sp>
                <p:nvSpPr>
                  <p:cNvPr id="10248" name="Rectangle 8"/>
                  <p:cNvSpPr>
                    <a:spLocks noChangeArrowheads="1"/>
                  </p:cNvSpPr>
                  <p:nvPr/>
                </p:nvSpPr>
                <p:spPr bwMode="auto">
                  <a:xfrm rot="14386886" flipH="1">
                    <a:off x="5543" y="8204"/>
                    <a:ext cx="173" cy="234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249" name="Rectangle 9"/>
                  <p:cNvSpPr>
                    <a:spLocks noChangeArrowheads="1"/>
                  </p:cNvSpPr>
                  <p:nvPr/>
                </p:nvSpPr>
                <p:spPr bwMode="auto">
                  <a:xfrm rot="7213114">
                    <a:off x="5865" y="8099"/>
                    <a:ext cx="175" cy="23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250" name="Rectangle 10"/>
                  <p:cNvSpPr>
                    <a:spLocks noChangeArrowheads="1"/>
                  </p:cNvSpPr>
                  <p:nvPr/>
                </p:nvSpPr>
                <p:spPr bwMode="auto">
                  <a:xfrm rot="853037">
                    <a:off x="4615" y="8029"/>
                    <a:ext cx="167" cy="295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251" name="Rectangle 11"/>
                  <p:cNvSpPr>
                    <a:spLocks noChangeArrowheads="1"/>
                  </p:cNvSpPr>
                  <p:nvPr/>
                </p:nvSpPr>
                <p:spPr bwMode="auto">
                  <a:xfrm rot="20746963" flipH="1">
                    <a:off x="6788" y="8029"/>
                    <a:ext cx="168" cy="295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252" name="Rectangle 12"/>
                  <p:cNvSpPr>
                    <a:spLocks noChangeArrowheads="1"/>
                  </p:cNvSpPr>
                  <p:nvPr/>
                </p:nvSpPr>
                <p:spPr bwMode="auto">
                  <a:xfrm>
                    <a:off x="4949" y="6120"/>
                    <a:ext cx="1672" cy="208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253" name="Rectangle 13" descr="Zig zag"/>
                  <p:cNvSpPr>
                    <a:spLocks noChangeArrowheads="1"/>
                  </p:cNvSpPr>
                  <p:nvPr/>
                </p:nvSpPr>
                <p:spPr bwMode="auto">
                  <a:xfrm>
                    <a:off x="4949" y="6467"/>
                    <a:ext cx="1672" cy="1736"/>
                  </a:xfrm>
                  <a:prstGeom prst="rect">
                    <a:avLst/>
                  </a:prstGeom>
                  <a:pattFill prst="zigZag">
                    <a:fgClr>
                      <a:srgbClr val="3366FF"/>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0254" name="Group 14"/>
                <p:cNvGrpSpPr>
                  <a:grpSpLocks/>
                </p:cNvGrpSpPr>
                <p:nvPr/>
              </p:nvGrpSpPr>
              <p:grpSpPr bwMode="auto">
                <a:xfrm>
                  <a:off x="6621" y="7682"/>
                  <a:ext cx="669" cy="417"/>
                  <a:chOff x="6621" y="7682"/>
                  <a:chExt cx="669" cy="417"/>
                </a:xfrm>
              </p:grpSpPr>
              <p:sp>
                <p:nvSpPr>
                  <p:cNvPr id="10255" name="Rectangle 15"/>
                  <p:cNvSpPr>
                    <a:spLocks noChangeArrowheads="1"/>
                  </p:cNvSpPr>
                  <p:nvPr/>
                </p:nvSpPr>
                <p:spPr bwMode="auto">
                  <a:xfrm>
                    <a:off x="6621" y="7778"/>
                    <a:ext cx="669" cy="2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10256" name="Group 16"/>
                  <p:cNvGrpSpPr>
                    <a:grpSpLocks/>
                  </p:cNvGrpSpPr>
                  <p:nvPr/>
                </p:nvGrpSpPr>
                <p:grpSpPr bwMode="auto">
                  <a:xfrm>
                    <a:off x="6788" y="7682"/>
                    <a:ext cx="335" cy="417"/>
                    <a:chOff x="7920" y="12600"/>
                    <a:chExt cx="1152" cy="1152"/>
                  </a:xfrm>
                </p:grpSpPr>
                <p:sp>
                  <p:nvSpPr>
                    <p:cNvPr id="10257" name="Rectangle 17"/>
                    <p:cNvSpPr>
                      <a:spLocks noChangeArrowheads="1"/>
                    </p:cNvSpPr>
                    <p:nvPr/>
                  </p:nvSpPr>
                  <p:spPr bwMode="auto">
                    <a:xfrm>
                      <a:off x="8460" y="12600"/>
                      <a:ext cx="115" cy="100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258" name="Rectangle 18"/>
                    <p:cNvSpPr>
                      <a:spLocks noChangeArrowheads="1"/>
                    </p:cNvSpPr>
                    <p:nvPr/>
                  </p:nvSpPr>
                  <p:spPr bwMode="auto">
                    <a:xfrm rot="5400000">
                      <a:off x="8366" y="12694"/>
                      <a:ext cx="115" cy="100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259" name="AutoShape 19"/>
                    <p:cNvSpPr>
                      <a:spLocks noChangeArrowheads="1"/>
                    </p:cNvSpPr>
                    <p:nvPr/>
                  </p:nvSpPr>
                  <p:spPr bwMode="auto">
                    <a:xfrm>
                      <a:off x="7920" y="12600"/>
                      <a:ext cx="1152" cy="1152"/>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10260" name="Freeform 20"/>
                <p:cNvSpPr>
                  <a:spLocks/>
                </p:cNvSpPr>
                <p:nvPr/>
              </p:nvSpPr>
              <p:spPr bwMode="auto">
                <a:xfrm>
                  <a:off x="7290" y="7986"/>
                  <a:ext cx="2841" cy="3006"/>
                </a:xfrm>
                <a:custGeom>
                  <a:avLst/>
                  <a:gdLst/>
                  <a:ahLst/>
                  <a:cxnLst>
                    <a:cxn ang="0">
                      <a:pos x="0" y="0"/>
                    </a:cxn>
                    <a:cxn ang="0">
                      <a:pos x="300" y="90"/>
                    </a:cxn>
                    <a:cxn ang="0">
                      <a:pos x="660" y="420"/>
                    </a:cxn>
                    <a:cxn ang="0">
                      <a:pos x="1215" y="1140"/>
                    </a:cxn>
                    <a:cxn ang="0">
                      <a:pos x="1500" y="1980"/>
                    </a:cxn>
                    <a:cxn ang="0">
                      <a:pos x="1995" y="2970"/>
                    </a:cxn>
                    <a:cxn ang="0">
                      <a:pos x="3060" y="2865"/>
                    </a:cxn>
                  </a:cxnLst>
                  <a:rect l="0" t="0" r="r" b="b"/>
                  <a:pathLst>
                    <a:path w="3060" h="3117">
                      <a:moveTo>
                        <a:pt x="0" y="0"/>
                      </a:moveTo>
                      <a:cubicBezTo>
                        <a:pt x="50" y="15"/>
                        <a:pt x="190" y="20"/>
                        <a:pt x="300" y="90"/>
                      </a:cubicBezTo>
                      <a:cubicBezTo>
                        <a:pt x="410" y="160"/>
                        <a:pt x="508" y="245"/>
                        <a:pt x="660" y="420"/>
                      </a:cubicBezTo>
                      <a:cubicBezTo>
                        <a:pt x="812" y="595"/>
                        <a:pt x="1075" y="880"/>
                        <a:pt x="1215" y="1140"/>
                      </a:cubicBezTo>
                      <a:cubicBezTo>
                        <a:pt x="1355" y="1400"/>
                        <a:pt x="1370" y="1675"/>
                        <a:pt x="1500" y="1980"/>
                      </a:cubicBezTo>
                      <a:cubicBezTo>
                        <a:pt x="1630" y="2285"/>
                        <a:pt x="1735" y="2823"/>
                        <a:pt x="1995" y="2970"/>
                      </a:cubicBezTo>
                      <a:cubicBezTo>
                        <a:pt x="2255" y="3117"/>
                        <a:pt x="2838" y="2887"/>
                        <a:pt x="3060" y="2865"/>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61" name="Rectangle 21"/>
                <p:cNvSpPr>
                  <a:spLocks noChangeArrowheads="1"/>
                </p:cNvSpPr>
                <p:nvPr/>
              </p:nvSpPr>
              <p:spPr bwMode="auto">
                <a:xfrm>
                  <a:off x="4114" y="10807"/>
                  <a:ext cx="3343" cy="17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10262" name="Group 22"/>
                <p:cNvGrpSpPr>
                  <a:grpSpLocks/>
                </p:cNvGrpSpPr>
                <p:nvPr/>
              </p:nvGrpSpPr>
              <p:grpSpPr bwMode="auto">
                <a:xfrm>
                  <a:off x="10131" y="10633"/>
                  <a:ext cx="669" cy="139"/>
                  <a:chOff x="10131" y="10633"/>
                  <a:chExt cx="669" cy="139"/>
                </a:xfrm>
              </p:grpSpPr>
              <p:sp>
                <p:nvSpPr>
                  <p:cNvPr id="10263" name="Freeform 23"/>
                  <p:cNvSpPr>
                    <a:spLocks/>
                  </p:cNvSpPr>
                  <p:nvPr/>
                </p:nvSpPr>
                <p:spPr bwMode="auto">
                  <a:xfrm>
                    <a:off x="10131" y="10677"/>
                    <a:ext cx="669" cy="51"/>
                  </a:xfrm>
                  <a:custGeom>
                    <a:avLst/>
                    <a:gdLst/>
                    <a:ahLst/>
                    <a:cxnLst>
                      <a:cxn ang="0">
                        <a:pos x="0" y="30"/>
                      </a:cxn>
                      <a:cxn ang="0">
                        <a:pos x="180" y="30"/>
                      </a:cxn>
                      <a:cxn ang="0">
                        <a:pos x="360" y="210"/>
                      </a:cxn>
                      <a:cxn ang="0">
                        <a:pos x="720" y="30"/>
                      </a:cxn>
                    </a:cxnLst>
                    <a:rect l="0" t="0" r="r" b="b"/>
                    <a:pathLst>
                      <a:path w="720" h="210">
                        <a:moveTo>
                          <a:pt x="0" y="30"/>
                        </a:moveTo>
                        <a:cubicBezTo>
                          <a:pt x="60" y="15"/>
                          <a:pt x="120" y="0"/>
                          <a:pt x="180" y="30"/>
                        </a:cubicBezTo>
                        <a:cubicBezTo>
                          <a:pt x="240" y="60"/>
                          <a:pt x="270" y="210"/>
                          <a:pt x="360" y="210"/>
                        </a:cubicBezTo>
                        <a:cubicBezTo>
                          <a:pt x="450" y="210"/>
                          <a:pt x="660" y="60"/>
                          <a:pt x="720" y="30"/>
                        </a:cubicBezTo>
                      </a:path>
                    </a:pathLst>
                  </a:custGeom>
                  <a:noFill/>
                  <a:ln w="9525">
                    <a:solidFill>
                      <a:srgbClr val="3366FF"/>
                    </a:solidFill>
                    <a:round/>
                    <a:headEnd/>
                    <a:tailEnd type="arrow" w="med" len="med"/>
                  </a:ln>
                </p:spPr>
                <p:txBody>
                  <a:bodyPr vert="horz" wrap="square" lIns="91440" tIns="45720" rIns="91440" bIns="45720" numCol="1" anchor="t" anchorCtr="0" compatLnSpc="1">
                    <a:prstTxWarp prst="textNoShape">
                      <a:avLst/>
                    </a:prstTxWarp>
                  </a:bodyPr>
                  <a:lstStyle/>
                  <a:p>
                    <a:endParaRPr lang="en-US"/>
                  </a:p>
                </p:txBody>
              </p:sp>
              <p:sp>
                <p:nvSpPr>
                  <p:cNvPr id="10264" name="Freeform 24"/>
                  <p:cNvSpPr>
                    <a:spLocks/>
                  </p:cNvSpPr>
                  <p:nvPr/>
                </p:nvSpPr>
                <p:spPr bwMode="auto">
                  <a:xfrm>
                    <a:off x="10131" y="10721"/>
                    <a:ext cx="669" cy="51"/>
                  </a:xfrm>
                  <a:custGeom>
                    <a:avLst/>
                    <a:gdLst/>
                    <a:ahLst/>
                    <a:cxnLst>
                      <a:cxn ang="0">
                        <a:pos x="0" y="30"/>
                      </a:cxn>
                      <a:cxn ang="0">
                        <a:pos x="180" y="30"/>
                      </a:cxn>
                      <a:cxn ang="0">
                        <a:pos x="360" y="210"/>
                      </a:cxn>
                      <a:cxn ang="0">
                        <a:pos x="720" y="30"/>
                      </a:cxn>
                    </a:cxnLst>
                    <a:rect l="0" t="0" r="r" b="b"/>
                    <a:pathLst>
                      <a:path w="720" h="210">
                        <a:moveTo>
                          <a:pt x="0" y="30"/>
                        </a:moveTo>
                        <a:cubicBezTo>
                          <a:pt x="60" y="15"/>
                          <a:pt x="120" y="0"/>
                          <a:pt x="180" y="30"/>
                        </a:cubicBezTo>
                        <a:cubicBezTo>
                          <a:pt x="240" y="60"/>
                          <a:pt x="270" y="210"/>
                          <a:pt x="360" y="210"/>
                        </a:cubicBezTo>
                        <a:cubicBezTo>
                          <a:pt x="450" y="210"/>
                          <a:pt x="660" y="60"/>
                          <a:pt x="720" y="30"/>
                        </a:cubicBezTo>
                      </a:path>
                    </a:pathLst>
                  </a:custGeom>
                  <a:noFill/>
                  <a:ln w="9525">
                    <a:solidFill>
                      <a:srgbClr val="3366FF"/>
                    </a:solidFill>
                    <a:round/>
                    <a:headEnd/>
                    <a:tailEnd type="arrow" w="med" len="med"/>
                  </a:ln>
                </p:spPr>
                <p:txBody>
                  <a:bodyPr vert="horz" wrap="square" lIns="91440" tIns="45720" rIns="91440" bIns="45720" numCol="1" anchor="t" anchorCtr="0" compatLnSpc="1">
                    <a:prstTxWarp prst="textNoShape">
                      <a:avLst/>
                    </a:prstTxWarp>
                  </a:bodyPr>
                  <a:lstStyle/>
                  <a:p>
                    <a:endParaRPr lang="en-US"/>
                  </a:p>
                </p:txBody>
              </p:sp>
              <p:sp>
                <p:nvSpPr>
                  <p:cNvPr id="10265" name="Freeform 25"/>
                  <p:cNvSpPr>
                    <a:spLocks/>
                  </p:cNvSpPr>
                  <p:nvPr/>
                </p:nvSpPr>
                <p:spPr bwMode="auto">
                  <a:xfrm>
                    <a:off x="10131" y="10633"/>
                    <a:ext cx="669" cy="51"/>
                  </a:xfrm>
                  <a:custGeom>
                    <a:avLst/>
                    <a:gdLst/>
                    <a:ahLst/>
                    <a:cxnLst>
                      <a:cxn ang="0">
                        <a:pos x="0" y="30"/>
                      </a:cxn>
                      <a:cxn ang="0">
                        <a:pos x="180" y="30"/>
                      </a:cxn>
                      <a:cxn ang="0">
                        <a:pos x="360" y="210"/>
                      </a:cxn>
                      <a:cxn ang="0">
                        <a:pos x="720" y="30"/>
                      </a:cxn>
                    </a:cxnLst>
                    <a:rect l="0" t="0" r="r" b="b"/>
                    <a:pathLst>
                      <a:path w="720" h="210">
                        <a:moveTo>
                          <a:pt x="0" y="30"/>
                        </a:moveTo>
                        <a:cubicBezTo>
                          <a:pt x="60" y="15"/>
                          <a:pt x="120" y="0"/>
                          <a:pt x="180" y="30"/>
                        </a:cubicBezTo>
                        <a:cubicBezTo>
                          <a:pt x="240" y="60"/>
                          <a:pt x="270" y="210"/>
                          <a:pt x="360" y="210"/>
                        </a:cubicBezTo>
                        <a:cubicBezTo>
                          <a:pt x="450" y="210"/>
                          <a:pt x="660" y="60"/>
                          <a:pt x="720" y="30"/>
                        </a:cubicBezTo>
                      </a:path>
                    </a:pathLst>
                  </a:custGeom>
                  <a:noFill/>
                  <a:ln w="9525">
                    <a:solidFill>
                      <a:srgbClr val="3366FF"/>
                    </a:solidFill>
                    <a:round/>
                    <a:headEnd/>
                    <a:tailEnd type="arrow" w="med" len="med"/>
                  </a:ln>
                </p:spPr>
                <p:txBody>
                  <a:bodyPr vert="horz" wrap="square" lIns="91440" tIns="45720" rIns="91440" bIns="45720" numCol="1" anchor="t" anchorCtr="0" compatLnSpc="1">
                    <a:prstTxWarp prst="textNoShape">
                      <a:avLst/>
                    </a:prstTxWarp>
                  </a:bodyPr>
                  <a:lstStyle/>
                  <a:p>
                    <a:endParaRPr lang="en-US"/>
                  </a:p>
                </p:txBody>
              </p:sp>
            </p:grpSp>
            <p:sp>
              <p:nvSpPr>
                <p:cNvPr id="10266" name="Line 26"/>
                <p:cNvSpPr>
                  <a:spLocks noChangeShapeType="1"/>
                </p:cNvSpPr>
                <p:nvPr/>
              </p:nvSpPr>
              <p:spPr bwMode="auto">
                <a:xfrm>
                  <a:off x="10131" y="10633"/>
                  <a:ext cx="0" cy="12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0267" name="Text Box 27"/>
              <p:cNvSpPr txBox="1">
                <a:spLocks noChangeArrowheads="1"/>
              </p:cNvSpPr>
              <p:nvPr/>
            </p:nvSpPr>
            <p:spPr bwMode="auto">
              <a:xfrm>
                <a:off x="7123" y="6722"/>
                <a:ext cx="3510" cy="6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rPr>
                  <a:t>Valve represents a resistor</a:t>
                </a:r>
                <a:endParaRPr kumimoji="0" lang="en-US" sz="2800" b="0" i="0" u="none" strike="noStrike" cap="none" normalizeH="0" baseline="0" dirty="0" smtClean="0">
                  <a:ln>
                    <a:noFill/>
                  </a:ln>
                  <a:solidFill>
                    <a:schemeClr val="tx1"/>
                  </a:solidFill>
                  <a:effectLst/>
                  <a:latin typeface="Arial" pitchFamily="34" charset="0"/>
                </a:endParaRPr>
              </a:p>
            </p:txBody>
          </p:sp>
          <p:sp>
            <p:nvSpPr>
              <p:cNvPr id="10268" name="Line 28"/>
              <p:cNvSpPr>
                <a:spLocks noChangeShapeType="1"/>
              </p:cNvSpPr>
              <p:nvPr/>
            </p:nvSpPr>
            <p:spPr bwMode="auto">
              <a:xfrm flipH="1">
                <a:off x="6956" y="7335"/>
                <a:ext cx="334" cy="347"/>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0269" name="AutoShape 29"/>
              <p:cNvSpPr>
                <a:spLocks/>
              </p:cNvSpPr>
              <p:nvPr/>
            </p:nvSpPr>
            <p:spPr bwMode="auto">
              <a:xfrm>
                <a:off x="2777" y="6467"/>
                <a:ext cx="1504" cy="4340"/>
              </a:xfrm>
              <a:prstGeom prst="leftBrace">
                <a:avLst>
                  <a:gd name="adj1" fmla="val 24047"/>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70" name="Line 30"/>
              <p:cNvSpPr>
                <a:spLocks noChangeShapeType="1"/>
              </p:cNvSpPr>
              <p:nvPr/>
            </p:nvSpPr>
            <p:spPr bwMode="auto">
              <a:xfrm flipH="1">
                <a:off x="4281" y="6467"/>
                <a:ext cx="669"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71" name="Text Box 31"/>
              <p:cNvSpPr txBox="1">
                <a:spLocks noChangeArrowheads="1"/>
              </p:cNvSpPr>
              <p:nvPr/>
            </p:nvSpPr>
            <p:spPr bwMode="auto">
              <a:xfrm>
                <a:off x="1440" y="7856"/>
                <a:ext cx="2425" cy="18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rPr>
                  <a:t>Potential energy represents the voltage</a:t>
                </a:r>
                <a:endParaRPr kumimoji="0" lang="en-US" sz="2800" b="0" i="0" u="none" strike="noStrike" cap="none" normalizeH="0" baseline="0" dirty="0" smtClean="0">
                  <a:ln>
                    <a:noFill/>
                  </a:ln>
                  <a:solidFill>
                    <a:schemeClr val="tx1"/>
                  </a:solidFill>
                  <a:effectLst/>
                  <a:latin typeface="Arial" pitchFamily="34" charset="0"/>
                </a:endParaRPr>
              </a:p>
            </p:txBody>
          </p:sp>
          <p:sp>
            <p:nvSpPr>
              <p:cNvPr id="10272" name="Line 32"/>
              <p:cNvSpPr>
                <a:spLocks noChangeShapeType="1"/>
              </p:cNvSpPr>
              <p:nvPr/>
            </p:nvSpPr>
            <p:spPr bwMode="auto">
              <a:xfrm>
                <a:off x="10299" y="9939"/>
                <a:ext cx="167" cy="694"/>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sp>
          <p:nvSpPr>
            <p:cNvPr id="10273" name="Text Box 33"/>
            <p:cNvSpPr txBox="1">
              <a:spLocks noChangeArrowheads="1"/>
            </p:cNvSpPr>
            <p:nvPr/>
          </p:nvSpPr>
          <p:spPr bwMode="auto">
            <a:xfrm>
              <a:off x="1980" y="5400"/>
              <a:ext cx="10280" cy="7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n-US" sz="3200" dirty="0">
                  <a:solidFill>
                    <a:schemeClr val="accent1"/>
                  </a:solidFill>
                  <a:latin typeface="Calibri" pitchFamily="34" charset="0"/>
                </a:rPr>
                <a:t> </a:t>
              </a:r>
              <a:r>
                <a:rPr lang="en-US" sz="3200" dirty="0" smtClean="0">
                  <a:solidFill>
                    <a:schemeClr val="accent1"/>
                  </a:solidFill>
                  <a:latin typeface="Calibri" pitchFamily="34" charset="0"/>
                </a:rPr>
                <a:t>     </a:t>
              </a:r>
              <a:r>
                <a:rPr kumimoji="0" lang="en-US" sz="3200" b="0" i="0" u="none" strike="noStrike" cap="none" normalizeH="0" baseline="0" dirty="0" smtClean="0">
                  <a:ln>
                    <a:noFill/>
                  </a:ln>
                  <a:solidFill>
                    <a:schemeClr val="accent1"/>
                  </a:solidFill>
                  <a:effectLst/>
                  <a:latin typeface="Calibri" pitchFamily="34" charset="0"/>
                </a:rPr>
                <a:t>An Elevated Water Tank Model for Electricity</a:t>
              </a:r>
              <a:endParaRPr kumimoji="0" lang="en-US" sz="3200" b="0" i="0" u="none" strike="noStrike" cap="none" normalizeH="0" baseline="0" dirty="0" smtClean="0">
                <a:ln>
                  <a:noFill/>
                </a:ln>
                <a:solidFill>
                  <a:schemeClr val="accent1"/>
                </a:solidFill>
                <a:effectLst/>
                <a:latin typeface="Arial" pitchFamily="34" charset="0"/>
              </a:endParaRPr>
            </a:p>
          </p:txBody>
        </p:sp>
      </p:grpSp>
      <p:sp>
        <p:nvSpPr>
          <p:cNvPr id="34" name="Title 33"/>
          <p:cNvSpPr>
            <a:spLocks noGrp="1"/>
          </p:cNvSpPr>
          <p:nvPr>
            <p:ph type="title" idx="4294967295"/>
          </p:nvPr>
        </p:nvSpPr>
        <p:spPr/>
        <p:txBody>
          <a:bodyPr/>
          <a:lstStyle/>
          <a:p>
            <a:r>
              <a:rPr lang="en-US" dirty="0" smtClean="0"/>
              <a:t>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Current – the rate</a:t>
            </a:r>
            <a:r>
              <a:rPr lang="en-US" baseline="0" dirty="0" smtClean="0"/>
              <a:t> of flow of net charge</a:t>
            </a:r>
            <a:endParaRPr lang="en-US" dirty="0"/>
          </a:p>
        </p:txBody>
      </p:sp>
      <p:sp>
        <p:nvSpPr>
          <p:cNvPr id="3" name="Text Placeholder 2"/>
          <p:cNvSpPr>
            <a:spLocks noGrp="1"/>
          </p:cNvSpPr>
          <p:nvPr>
            <p:ph type="body" idx="4294967295"/>
          </p:nvPr>
        </p:nvSpPr>
        <p:spPr/>
        <p:txBody>
          <a:bodyPr/>
          <a:lstStyle/>
          <a:p>
            <a:r>
              <a:rPr lang="en-US" dirty="0" smtClean="0"/>
              <a:t>Where I is current, q is electrical charge, and t is time in seconds, current is measured by</a:t>
            </a:r>
          </a:p>
          <a:p>
            <a:endParaRPr lang="en-US" dirty="0"/>
          </a:p>
          <a:p>
            <a:endParaRPr lang="en-US" dirty="0" smtClean="0"/>
          </a:p>
          <a:p>
            <a:r>
              <a:rPr lang="en-US" dirty="0" smtClean="0"/>
              <a:t>SI Unit of Current: Coulomb per second, C/s, or ampere, A (amps)</a:t>
            </a:r>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638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419600" y="3352800"/>
            <a:ext cx="923925" cy="904875"/>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Example Problems</a:t>
            </a:r>
            <a:endParaRPr lang="en-US" dirty="0"/>
          </a:p>
        </p:txBody>
      </p:sp>
      <p:sp>
        <p:nvSpPr>
          <p:cNvPr id="3" name="Text Placeholder 2"/>
          <p:cNvSpPr>
            <a:spLocks noGrp="1"/>
          </p:cNvSpPr>
          <p:nvPr>
            <p:ph type="body" idx="4294967295"/>
          </p:nvPr>
        </p:nvSpPr>
        <p:spPr>
          <a:xfrm>
            <a:off x="1524000" y="1752600"/>
            <a:ext cx="7620000" cy="4343400"/>
          </a:xfrm>
        </p:spPr>
        <p:txBody>
          <a:bodyPr/>
          <a:lstStyle/>
          <a:p>
            <a:pPr marL="514350" indent="-514350">
              <a:buFont typeface="+mj-lt"/>
              <a:buAutoNum type="arabicPeriod"/>
            </a:pPr>
            <a:r>
              <a:rPr lang="en-US" sz="3000" dirty="0" smtClean="0"/>
              <a:t>A 2 mm long cross section of wire is isolated and 20 C of charge are determined to pass through it in 40 s.</a:t>
            </a:r>
          </a:p>
          <a:p>
            <a:pPr marL="514350" indent="-514350">
              <a:buNone/>
            </a:pPr>
            <a:endParaRPr lang="en-US" sz="3000" dirty="0" smtClean="0"/>
          </a:p>
          <a:p>
            <a:pPr marL="514350" indent="-514350">
              <a:buNone/>
            </a:pPr>
            <a:endParaRPr lang="en-US" sz="3000" dirty="0" smtClean="0"/>
          </a:p>
          <a:p>
            <a:pPr marL="514350" indent="-514350">
              <a:buNone/>
            </a:pPr>
            <a:r>
              <a:rPr lang="en-US" sz="3000" dirty="0" smtClean="0"/>
              <a:t>2.  A 1 mm long cross section of wire is isolated and 2 C of charge are determined to pass through it in 0.5 s. </a:t>
            </a:r>
            <a:endParaRPr lang="en-US" sz="3000" dirty="0"/>
          </a:p>
        </p:txBody>
      </p:sp>
      <p:pic>
        <p:nvPicPr>
          <p:cNvPr id="76802" name="Picture 2" descr="http://www.physicsclassroom.com/Class/circuits/u9l2c4.gif"/>
          <p:cNvPicPr>
            <a:picLocks noChangeAspect="1" noChangeArrowheads="1"/>
          </p:cNvPicPr>
          <p:nvPr/>
        </p:nvPicPr>
        <p:blipFill>
          <a:blip r:embed="rId3" cstate="print"/>
          <a:srcRect/>
          <a:stretch>
            <a:fillRect/>
          </a:stretch>
        </p:blipFill>
        <p:spPr bwMode="auto">
          <a:xfrm>
            <a:off x="3810000" y="3246664"/>
            <a:ext cx="2590800" cy="1087211"/>
          </a:xfrm>
          <a:prstGeom prst="rect">
            <a:avLst/>
          </a:prstGeom>
          <a:noFill/>
        </p:spPr>
      </p:pic>
      <p:pic>
        <p:nvPicPr>
          <p:cNvPr id="76804" name="Picture 4" descr="http://www.physicsclassroom.com/Class/circuits/u9l2c5.gif"/>
          <p:cNvPicPr>
            <a:picLocks noChangeAspect="1" noChangeArrowheads="1"/>
          </p:cNvPicPr>
          <p:nvPr/>
        </p:nvPicPr>
        <p:blipFill>
          <a:blip r:embed="rId4" cstate="print"/>
          <a:srcRect/>
          <a:stretch>
            <a:fillRect/>
          </a:stretch>
        </p:blipFill>
        <p:spPr bwMode="auto">
          <a:xfrm>
            <a:off x="4114799" y="5791200"/>
            <a:ext cx="2391383" cy="1003527"/>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Resistance and Ohm’s Law</a:t>
            </a:r>
            <a:endParaRPr lang="en-US" dirty="0"/>
          </a:p>
        </p:txBody>
      </p:sp>
      <p:sp>
        <p:nvSpPr>
          <p:cNvPr id="3" name="Text Placeholder 2"/>
          <p:cNvSpPr>
            <a:spLocks noGrp="1"/>
          </p:cNvSpPr>
          <p:nvPr>
            <p:ph type="body" idx="4294967295"/>
          </p:nvPr>
        </p:nvSpPr>
        <p:spPr/>
        <p:txBody>
          <a:bodyPr/>
          <a:lstStyle/>
          <a:p>
            <a:r>
              <a:rPr lang="en-US" dirty="0" smtClean="0"/>
              <a:t>Any</a:t>
            </a:r>
            <a:r>
              <a:rPr lang="en-US" baseline="0" dirty="0" smtClean="0"/>
              <a:t> object that offers significant resistance to electrical current due to internal friction of moving electrons is a resistor</a:t>
            </a:r>
          </a:p>
          <a:p>
            <a:r>
              <a:rPr lang="en-US" baseline="0" dirty="0" smtClean="0"/>
              <a:t>Ohm’s Law: V=IR</a:t>
            </a:r>
          </a:p>
          <a:p>
            <a:endParaRPr lang="en-US" dirty="0"/>
          </a:p>
          <a:p>
            <a:endParaRPr lang="en-US" baseline="0" dirty="0" smtClean="0"/>
          </a:p>
          <a:p>
            <a:r>
              <a:rPr lang="en-US" dirty="0" smtClean="0"/>
              <a:t>Measured in units of ohms, </a:t>
            </a:r>
            <a:r>
              <a:rPr lang="el-GR" dirty="0" smtClean="0"/>
              <a:t>Ω</a:t>
            </a:r>
            <a:r>
              <a:rPr lang="en-US" dirty="0" smtClean="0"/>
              <a:t>, or volt per </a:t>
            </a:r>
            <a:r>
              <a:rPr lang="en-US" dirty="0" smtClean="0"/>
              <a:t>ampere</a:t>
            </a:r>
            <a:endParaRPr lang="en-US" baseline="0" dirty="0" smtClean="0"/>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584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733800" y="4419600"/>
            <a:ext cx="1066800" cy="981075"/>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24000" y="0"/>
            <a:ext cx="7315200" cy="1371600"/>
          </a:xfrm>
        </p:spPr>
        <p:txBody>
          <a:bodyPr/>
          <a:lstStyle/>
          <a:p>
            <a:pPr algn="l"/>
            <a:r>
              <a:rPr lang="en-US" sz="2800" dirty="0" smtClean="0"/>
              <a:t>Use the Ohm's law equation to determine the missing values in the following circuits</a:t>
            </a:r>
          </a:p>
          <a:p>
            <a:endParaRPr lang="en-US" dirty="0"/>
          </a:p>
        </p:txBody>
      </p:sp>
      <p:pic>
        <p:nvPicPr>
          <p:cNvPr id="79874" name="Picture 2" descr="http://www.physicsclassroom.com/Class/circuits/u9l3c11.gif"/>
          <p:cNvPicPr>
            <a:picLocks noChangeAspect="1" noChangeArrowheads="1"/>
          </p:cNvPicPr>
          <p:nvPr/>
        </p:nvPicPr>
        <p:blipFill>
          <a:blip r:embed="rId2" cstate="print"/>
          <a:srcRect/>
          <a:stretch>
            <a:fillRect/>
          </a:stretch>
        </p:blipFill>
        <p:spPr bwMode="auto">
          <a:xfrm>
            <a:off x="1371600" y="1280325"/>
            <a:ext cx="7772400" cy="5577676"/>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http://www.physicsclassroom.com/Class/circuits/u9l3c12.gif"/>
          <p:cNvPicPr>
            <a:picLocks noChangeAspect="1" noChangeArrowheads="1"/>
          </p:cNvPicPr>
          <p:nvPr/>
        </p:nvPicPr>
        <p:blipFill>
          <a:blip r:embed="rId2" cstate="print"/>
          <a:srcRect/>
          <a:stretch>
            <a:fillRect/>
          </a:stretch>
        </p:blipFill>
        <p:spPr bwMode="auto">
          <a:xfrm>
            <a:off x="152400" y="151178"/>
            <a:ext cx="8839201" cy="6483261"/>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447800" y="228600"/>
            <a:ext cx="7696200" cy="1066800"/>
          </a:xfrm>
        </p:spPr>
        <p:txBody>
          <a:bodyPr/>
          <a:lstStyle/>
          <a:p>
            <a:pPr algn="l"/>
            <a:r>
              <a:rPr lang="en-US" sz="3600" b="1" dirty="0" smtClean="0"/>
              <a:t>Resistance</a:t>
            </a:r>
            <a:r>
              <a:rPr lang="en-US" sz="3600" dirty="0" smtClean="0"/>
              <a:t> is the hindrance to the flow of charge.</a:t>
            </a:r>
            <a:endParaRPr lang="en-US" sz="3600" dirty="0"/>
          </a:p>
        </p:txBody>
      </p:sp>
      <p:sp>
        <p:nvSpPr>
          <p:cNvPr id="4" name="Text Placeholder 3"/>
          <p:cNvSpPr>
            <a:spLocks noGrp="1"/>
          </p:cNvSpPr>
          <p:nvPr>
            <p:ph type="body" idx="4294967295"/>
          </p:nvPr>
        </p:nvSpPr>
        <p:spPr>
          <a:xfrm>
            <a:off x="1600200" y="1828800"/>
            <a:ext cx="7391400" cy="4343400"/>
          </a:xfrm>
        </p:spPr>
        <p:txBody>
          <a:bodyPr/>
          <a:lstStyle/>
          <a:p>
            <a:pPr rtl="0" eaLnBrk="1" fontAlgn="base" hangingPunct="1"/>
            <a:r>
              <a:rPr lang="en-US" sz="3200" dirty="0" smtClean="0">
                <a:solidFill>
                  <a:schemeClr val="tx1"/>
                </a:solidFill>
                <a:latin typeface="+mn-lt"/>
                <a:ea typeface="+mn-ea"/>
                <a:cs typeface="+mn-cs"/>
              </a:rPr>
              <a:t>First, the total length of the wires will affect the amount of resistance. </a:t>
            </a:r>
            <a:endParaRPr lang="en-US" dirty="0" smtClean="0"/>
          </a:p>
          <a:p>
            <a:pPr rtl="0" eaLnBrk="1" fontAlgn="base" hangingPunct="1"/>
            <a:r>
              <a:rPr lang="en-US" sz="3200" dirty="0" smtClean="0">
                <a:solidFill>
                  <a:schemeClr val="tx1"/>
                </a:solidFill>
                <a:latin typeface="+mn-lt"/>
                <a:ea typeface="+mn-ea"/>
                <a:cs typeface="+mn-cs"/>
              </a:rPr>
              <a:t>Second, the cross-sectional area of the wires will affect the amount of resistance. </a:t>
            </a:r>
            <a:endParaRPr lang="en-US" dirty="0" smtClean="0"/>
          </a:p>
          <a:p>
            <a:r>
              <a:rPr lang="en-US" sz="3200" dirty="0" smtClean="0">
                <a:solidFill>
                  <a:schemeClr val="tx1"/>
                </a:solidFill>
                <a:latin typeface="+mn-lt"/>
                <a:ea typeface="+mn-ea"/>
                <a:cs typeface="+mn-cs"/>
              </a:rPr>
              <a:t>Third, the material that a wire is made of will affect the amount of resistance. </a:t>
            </a:r>
            <a:r>
              <a:rPr lang="en-US" dirty="0" smtClean="0"/>
              <a:t>The conducting ability of a material is often indicated by its </a:t>
            </a:r>
            <a:r>
              <a:rPr lang="en-US" b="1" dirty="0" smtClean="0"/>
              <a:t>resistivity</a:t>
            </a:r>
            <a:r>
              <a:rPr lang="en-US" dirty="0" smtClean="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81000" y="228600"/>
            <a:ext cx="8534400" cy="3657600"/>
          </a:xfrm>
        </p:spPr>
        <p:txBody>
          <a:bodyPr/>
          <a:lstStyle/>
          <a:p>
            <a:pPr algn="l"/>
            <a:r>
              <a:rPr lang="en-US" sz="3200" dirty="0" err="1" smtClean="0">
                <a:solidFill>
                  <a:srgbClr val="0070C0"/>
                </a:solidFill>
              </a:rPr>
              <a:t>Bellwork</a:t>
            </a:r>
            <a:r>
              <a:rPr lang="en-US" sz="3200" dirty="0" smtClean="0">
                <a:solidFill>
                  <a:srgbClr val="0070C0"/>
                </a:solidFill>
              </a:rPr>
              <a:t/>
            </a:r>
            <a:br>
              <a:rPr lang="en-US" sz="3200" dirty="0" smtClean="0">
                <a:solidFill>
                  <a:srgbClr val="0070C0"/>
                </a:solidFill>
              </a:rPr>
            </a:br>
            <a:r>
              <a:rPr lang="en-US" sz="3200" dirty="0" smtClean="0">
                <a:solidFill>
                  <a:srgbClr val="0070C0"/>
                </a:solidFill>
              </a:rPr>
              <a:t>Charge Q acts as a point charge to create an electric field. Its strength, measured a distance of 30 cm away, is 40 N/C. What is the magnitude of the electric field strength that you would expect to be measured at a distance of ...</a:t>
            </a:r>
            <a:endParaRPr lang="en-US" sz="3200" dirty="0">
              <a:solidFill>
                <a:srgbClr val="0070C0"/>
              </a:solidFill>
            </a:endParaRPr>
          </a:p>
        </p:txBody>
      </p:sp>
      <p:sp>
        <p:nvSpPr>
          <p:cNvPr id="3" name="Text Placeholder 2"/>
          <p:cNvSpPr>
            <a:spLocks noGrp="1"/>
          </p:cNvSpPr>
          <p:nvPr>
            <p:ph type="body" idx="4294967295"/>
          </p:nvPr>
        </p:nvSpPr>
        <p:spPr>
          <a:xfrm>
            <a:off x="1752600" y="3962400"/>
            <a:ext cx="6858000" cy="2819400"/>
          </a:xfrm>
        </p:spPr>
        <p:txBody>
          <a:bodyPr/>
          <a:lstStyle/>
          <a:p>
            <a:pPr marL="514350" lvl="0" indent="-514350">
              <a:buFont typeface="+mj-lt"/>
              <a:buAutoNum type="alphaUcPeriod"/>
            </a:pPr>
            <a:r>
              <a:rPr lang="en-US" dirty="0" smtClean="0"/>
              <a:t>60 cm away? </a:t>
            </a:r>
          </a:p>
          <a:p>
            <a:pPr marL="514350" lvl="0" indent="-514350">
              <a:buFont typeface="+mj-lt"/>
              <a:buAutoNum type="alphaUcPeriod"/>
            </a:pPr>
            <a:r>
              <a:rPr lang="en-US" dirty="0" smtClean="0"/>
              <a:t>15 cm away?</a:t>
            </a:r>
          </a:p>
          <a:p>
            <a:pPr marL="514350" lvl="0" indent="-514350">
              <a:buFont typeface="+mj-lt"/>
              <a:buAutoNum type="alphaUcPeriod"/>
            </a:pPr>
            <a:r>
              <a:rPr lang="en-US" dirty="0" smtClean="0"/>
              <a:t>90 cm away?</a:t>
            </a:r>
          </a:p>
          <a:p>
            <a:pPr marL="514350" lvl="0" indent="-514350">
              <a:buFont typeface="+mj-lt"/>
              <a:buAutoNum type="alphaUcPeriod"/>
            </a:pPr>
            <a:r>
              <a:rPr lang="en-US" dirty="0" smtClean="0"/>
              <a:t>3 cm away?</a:t>
            </a:r>
          </a:p>
          <a:p>
            <a:pPr marL="514350" lvl="0" indent="-514350">
              <a:buFont typeface="+mj-lt"/>
              <a:buAutoNum type="alphaUcPeriod"/>
            </a:pPr>
            <a:r>
              <a:rPr lang="en-US" dirty="0" smtClean="0"/>
              <a:t>45 cm away?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endParaRPr lang="en-US" dirty="0"/>
          </a:p>
        </p:txBody>
      </p:sp>
      <p:graphicFrame>
        <p:nvGraphicFramePr>
          <p:cNvPr id="3" name="Table 2"/>
          <p:cNvGraphicFramePr>
            <a:graphicFrameLocks noGrp="1"/>
          </p:cNvGraphicFramePr>
          <p:nvPr/>
        </p:nvGraphicFramePr>
        <p:xfrm>
          <a:off x="1981200" y="10160"/>
          <a:ext cx="6172200" cy="6771640"/>
        </p:xfrm>
        <a:graphic>
          <a:graphicData uri="http://schemas.openxmlformats.org/drawingml/2006/table">
            <a:tbl>
              <a:tblPr firstRow="1" bandRow="1">
                <a:tableStyleId>{5C22544A-7EE6-4342-B048-85BDC9FD1C3A}</a:tableStyleId>
              </a:tblPr>
              <a:tblGrid>
                <a:gridCol w="3238500"/>
                <a:gridCol w="2933700"/>
              </a:tblGrid>
              <a:tr h="370840">
                <a:tc>
                  <a:txBody>
                    <a:bodyPr/>
                    <a:lstStyle/>
                    <a:p>
                      <a:r>
                        <a:rPr lang="en-US" b="1" dirty="0"/>
                        <a:t>Material</a:t>
                      </a:r>
                    </a:p>
                  </a:txBody>
                  <a:tcPr anchor="b"/>
                </a:tc>
                <a:tc>
                  <a:txBody>
                    <a:bodyPr/>
                    <a:lstStyle/>
                    <a:p>
                      <a:r>
                        <a:rPr lang="en-US" b="1" dirty="0" smtClean="0"/>
                        <a:t>Resistivity</a:t>
                      </a:r>
                      <a:r>
                        <a:rPr lang="en-US" b="1" baseline="0" dirty="0" smtClean="0"/>
                        <a:t> </a:t>
                      </a:r>
                      <a:r>
                        <a:rPr lang="en-US" b="1" dirty="0" smtClean="0"/>
                        <a:t>(</a:t>
                      </a:r>
                      <a:r>
                        <a:rPr lang="en-US" b="1" dirty="0" err="1" smtClean="0"/>
                        <a:t>ohm•meter</a:t>
                      </a:r>
                      <a:r>
                        <a:rPr lang="en-US" b="1" dirty="0"/>
                        <a:t>)</a:t>
                      </a:r>
                    </a:p>
                  </a:txBody>
                  <a:tcPr anchor="ctr"/>
                </a:tc>
              </a:tr>
              <a:tr h="370840">
                <a:tc>
                  <a:txBody>
                    <a:bodyPr/>
                    <a:lstStyle/>
                    <a:p>
                      <a:r>
                        <a:rPr lang="en-US" sz="2400"/>
                        <a:t>Silver</a:t>
                      </a:r>
                    </a:p>
                  </a:txBody>
                  <a:tcPr anchor="b"/>
                </a:tc>
                <a:tc>
                  <a:txBody>
                    <a:bodyPr/>
                    <a:lstStyle/>
                    <a:p>
                      <a:r>
                        <a:rPr lang="en-US" sz="2400" dirty="0"/>
                        <a:t>1.59 x 10</a:t>
                      </a:r>
                      <a:r>
                        <a:rPr lang="en-US" sz="2400" baseline="30000" dirty="0"/>
                        <a:t>-8</a:t>
                      </a:r>
                      <a:endParaRPr lang="en-US" sz="2400" dirty="0"/>
                    </a:p>
                  </a:txBody>
                  <a:tcPr anchor="ctr"/>
                </a:tc>
              </a:tr>
              <a:tr h="370840">
                <a:tc>
                  <a:txBody>
                    <a:bodyPr/>
                    <a:lstStyle/>
                    <a:p>
                      <a:r>
                        <a:rPr lang="en-US" sz="2400"/>
                        <a:t>Copper</a:t>
                      </a:r>
                    </a:p>
                  </a:txBody>
                  <a:tcPr anchor="b"/>
                </a:tc>
                <a:tc>
                  <a:txBody>
                    <a:bodyPr/>
                    <a:lstStyle/>
                    <a:p>
                      <a:r>
                        <a:rPr lang="en-US" sz="2400" dirty="0"/>
                        <a:t>1.7 x 10</a:t>
                      </a:r>
                      <a:r>
                        <a:rPr lang="en-US" sz="2400" baseline="30000" dirty="0"/>
                        <a:t>-8</a:t>
                      </a:r>
                      <a:endParaRPr lang="en-US" sz="2400" dirty="0"/>
                    </a:p>
                  </a:txBody>
                  <a:tcPr anchor="ctr"/>
                </a:tc>
              </a:tr>
              <a:tr h="370840">
                <a:tc>
                  <a:txBody>
                    <a:bodyPr/>
                    <a:lstStyle/>
                    <a:p>
                      <a:r>
                        <a:rPr lang="en-US" sz="2400"/>
                        <a:t>Gold</a:t>
                      </a:r>
                    </a:p>
                  </a:txBody>
                  <a:tcPr anchor="b"/>
                </a:tc>
                <a:tc>
                  <a:txBody>
                    <a:bodyPr/>
                    <a:lstStyle/>
                    <a:p>
                      <a:r>
                        <a:rPr lang="en-US" sz="2400" dirty="0"/>
                        <a:t>2.4 x 10</a:t>
                      </a:r>
                      <a:r>
                        <a:rPr lang="en-US" sz="2400" baseline="30000" dirty="0"/>
                        <a:t>-8</a:t>
                      </a:r>
                      <a:endParaRPr lang="en-US" sz="2400" dirty="0"/>
                    </a:p>
                  </a:txBody>
                  <a:tcPr anchor="ctr"/>
                </a:tc>
              </a:tr>
              <a:tr h="370840">
                <a:tc>
                  <a:txBody>
                    <a:bodyPr/>
                    <a:lstStyle/>
                    <a:p>
                      <a:r>
                        <a:rPr lang="en-US" sz="2400"/>
                        <a:t>Aluminum</a:t>
                      </a:r>
                    </a:p>
                  </a:txBody>
                  <a:tcPr anchor="b"/>
                </a:tc>
                <a:tc>
                  <a:txBody>
                    <a:bodyPr/>
                    <a:lstStyle/>
                    <a:p>
                      <a:r>
                        <a:rPr lang="en-US" sz="2400" dirty="0"/>
                        <a:t>2.8 x 10</a:t>
                      </a:r>
                      <a:r>
                        <a:rPr lang="en-US" sz="2400" baseline="30000" dirty="0"/>
                        <a:t>-8</a:t>
                      </a:r>
                      <a:endParaRPr lang="en-US" sz="2400" dirty="0"/>
                    </a:p>
                  </a:txBody>
                  <a:tcPr anchor="ctr"/>
                </a:tc>
              </a:tr>
              <a:tr h="370840">
                <a:tc>
                  <a:txBody>
                    <a:bodyPr/>
                    <a:lstStyle/>
                    <a:p>
                      <a:r>
                        <a:rPr lang="en-US" sz="2400"/>
                        <a:t>Tungsten</a:t>
                      </a:r>
                    </a:p>
                  </a:txBody>
                  <a:tcPr anchor="b"/>
                </a:tc>
                <a:tc>
                  <a:txBody>
                    <a:bodyPr/>
                    <a:lstStyle/>
                    <a:p>
                      <a:r>
                        <a:rPr lang="en-US" sz="2400" dirty="0"/>
                        <a:t>5.6 x 10</a:t>
                      </a:r>
                      <a:r>
                        <a:rPr lang="en-US" sz="2400" baseline="30000" dirty="0"/>
                        <a:t>-8</a:t>
                      </a:r>
                      <a:endParaRPr lang="en-US" sz="2400" dirty="0"/>
                    </a:p>
                  </a:txBody>
                  <a:tcPr anchor="ctr"/>
                </a:tc>
              </a:tr>
              <a:tr h="370840">
                <a:tc>
                  <a:txBody>
                    <a:bodyPr/>
                    <a:lstStyle/>
                    <a:p>
                      <a:r>
                        <a:rPr lang="en-US" sz="2400"/>
                        <a:t>Iron</a:t>
                      </a:r>
                    </a:p>
                  </a:txBody>
                  <a:tcPr anchor="b"/>
                </a:tc>
                <a:tc>
                  <a:txBody>
                    <a:bodyPr/>
                    <a:lstStyle/>
                    <a:p>
                      <a:r>
                        <a:rPr lang="en-US" sz="2400" dirty="0"/>
                        <a:t>10 x 10</a:t>
                      </a:r>
                      <a:r>
                        <a:rPr lang="en-US" sz="2400" baseline="30000" dirty="0"/>
                        <a:t>-8</a:t>
                      </a:r>
                      <a:endParaRPr lang="en-US" sz="2400" dirty="0"/>
                    </a:p>
                  </a:txBody>
                  <a:tcPr anchor="ctr"/>
                </a:tc>
              </a:tr>
              <a:tr h="370840">
                <a:tc>
                  <a:txBody>
                    <a:bodyPr/>
                    <a:lstStyle/>
                    <a:p>
                      <a:r>
                        <a:rPr lang="en-US" sz="2400"/>
                        <a:t>Platinum</a:t>
                      </a:r>
                    </a:p>
                  </a:txBody>
                  <a:tcPr anchor="b"/>
                </a:tc>
                <a:tc>
                  <a:txBody>
                    <a:bodyPr/>
                    <a:lstStyle/>
                    <a:p>
                      <a:r>
                        <a:rPr lang="en-US" sz="2400" dirty="0"/>
                        <a:t>11 x 10</a:t>
                      </a:r>
                      <a:r>
                        <a:rPr lang="en-US" sz="2400" baseline="30000" dirty="0"/>
                        <a:t>-8</a:t>
                      </a:r>
                      <a:endParaRPr lang="en-US" sz="2400" dirty="0"/>
                    </a:p>
                  </a:txBody>
                  <a:tcPr anchor="ctr"/>
                </a:tc>
              </a:tr>
              <a:tr h="370840">
                <a:tc>
                  <a:txBody>
                    <a:bodyPr/>
                    <a:lstStyle/>
                    <a:p>
                      <a:r>
                        <a:rPr lang="en-US" sz="2400"/>
                        <a:t>Lead</a:t>
                      </a:r>
                    </a:p>
                  </a:txBody>
                  <a:tcPr anchor="b"/>
                </a:tc>
                <a:tc>
                  <a:txBody>
                    <a:bodyPr/>
                    <a:lstStyle/>
                    <a:p>
                      <a:r>
                        <a:rPr lang="en-US" sz="2400" dirty="0"/>
                        <a:t>22 x 10</a:t>
                      </a:r>
                      <a:r>
                        <a:rPr lang="en-US" sz="2400" baseline="30000" dirty="0"/>
                        <a:t>-8</a:t>
                      </a:r>
                      <a:endParaRPr lang="en-US" sz="2400" dirty="0"/>
                    </a:p>
                  </a:txBody>
                  <a:tcPr anchor="ctr"/>
                </a:tc>
              </a:tr>
              <a:tr h="370840">
                <a:tc>
                  <a:txBody>
                    <a:bodyPr/>
                    <a:lstStyle/>
                    <a:p>
                      <a:r>
                        <a:rPr lang="en-US" sz="2400"/>
                        <a:t>Nichrome</a:t>
                      </a:r>
                    </a:p>
                  </a:txBody>
                  <a:tcPr anchor="b"/>
                </a:tc>
                <a:tc>
                  <a:txBody>
                    <a:bodyPr/>
                    <a:lstStyle/>
                    <a:p>
                      <a:r>
                        <a:rPr lang="en-US" sz="2400" dirty="0"/>
                        <a:t>150 x 10</a:t>
                      </a:r>
                      <a:r>
                        <a:rPr lang="en-US" sz="2400" baseline="30000" dirty="0"/>
                        <a:t>-8</a:t>
                      </a:r>
                      <a:endParaRPr lang="en-US" sz="2400" dirty="0"/>
                    </a:p>
                  </a:txBody>
                  <a:tcPr anchor="ctr"/>
                </a:tc>
              </a:tr>
              <a:tr h="370840">
                <a:tc>
                  <a:txBody>
                    <a:bodyPr/>
                    <a:lstStyle/>
                    <a:p>
                      <a:r>
                        <a:rPr lang="en-US" sz="2400"/>
                        <a:t>Carbon</a:t>
                      </a:r>
                    </a:p>
                  </a:txBody>
                  <a:tcPr anchor="b"/>
                </a:tc>
                <a:tc>
                  <a:txBody>
                    <a:bodyPr/>
                    <a:lstStyle/>
                    <a:p>
                      <a:r>
                        <a:rPr lang="en-US" sz="2400" dirty="0"/>
                        <a:t>3.5 x 10</a:t>
                      </a:r>
                      <a:r>
                        <a:rPr lang="en-US" sz="2400" baseline="30000" dirty="0"/>
                        <a:t>5</a:t>
                      </a:r>
                      <a:endParaRPr lang="en-US" sz="2400" dirty="0"/>
                    </a:p>
                  </a:txBody>
                  <a:tcPr anchor="ctr"/>
                </a:tc>
              </a:tr>
              <a:tr h="370840">
                <a:tc>
                  <a:txBody>
                    <a:bodyPr/>
                    <a:lstStyle/>
                    <a:p>
                      <a:r>
                        <a:rPr lang="en-US" sz="2400"/>
                        <a:t>Polystyrene</a:t>
                      </a:r>
                    </a:p>
                  </a:txBody>
                  <a:tcPr anchor="b"/>
                </a:tc>
                <a:tc>
                  <a:txBody>
                    <a:bodyPr/>
                    <a:lstStyle/>
                    <a:p>
                      <a:r>
                        <a:rPr lang="en-US" sz="2400" dirty="0"/>
                        <a:t>10</a:t>
                      </a:r>
                      <a:r>
                        <a:rPr lang="en-US" sz="2400" baseline="30000" dirty="0"/>
                        <a:t>7 </a:t>
                      </a:r>
                      <a:r>
                        <a:rPr lang="en-US" sz="2400" dirty="0"/>
                        <a:t>- 10</a:t>
                      </a:r>
                      <a:r>
                        <a:rPr lang="en-US" sz="2400" baseline="30000" dirty="0"/>
                        <a:t>11</a:t>
                      </a:r>
                      <a:endParaRPr lang="en-US" sz="2400" dirty="0"/>
                    </a:p>
                  </a:txBody>
                  <a:tcPr anchor="ctr"/>
                </a:tc>
              </a:tr>
              <a:tr h="370840">
                <a:tc>
                  <a:txBody>
                    <a:bodyPr/>
                    <a:lstStyle/>
                    <a:p>
                      <a:r>
                        <a:rPr lang="en-US" sz="2400"/>
                        <a:t>Polyethylene</a:t>
                      </a:r>
                    </a:p>
                  </a:txBody>
                  <a:tcPr anchor="b"/>
                </a:tc>
                <a:tc>
                  <a:txBody>
                    <a:bodyPr/>
                    <a:lstStyle/>
                    <a:p>
                      <a:r>
                        <a:rPr lang="en-US" sz="2400" dirty="0"/>
                        <a:t>10</a:t>
                      </a:r>
                      <a:r>
                        <a:rPr lang="en-US" sz="2400" baseline="30000" dirty="0"/>
                        <a:t>8 </a:t>
                      </a:r>
                      <a:r>
                        <a:rPr lang="en-US" sz="2400" dirty="0"/>
                        <a:t>- 10</a:t>
                      </a:r>
                      <a:r>
                        <a:rPr lang="en-US" sz="2400" baseline="30000" dirty="0"/>
                        <a:t>9</a:t>
                      </a:r>
                      <a:endParaRPr lang="en-US" sz="2400" dirty="0"/>
                    </a:p>
                  </a:txBody>
                  <a:tcPr anchor="ctr"/>
                </a:tc>
              </a:tr>
              <a:tr h="370840">
                <a:tc>
                  <a:txBody>
                    <a:bodyPr/>
                    <a:lstStyle/>
                    <a:p>
                      <a:r>
                        <a:rPr lang="en-US" sz="2400"/>
                        <a:t>Glass</a:t>
                      </a:r>
                    </a:p>
                  </a:txBody>
                  <a:tcPr anchor="b"/>
                </a:tc>
                <a:tc>
                  <a:txBody>
                    <a:bodyPr/>
                    <a:lstStyle/>
                    <a:p>
                      <a:r>
                        <a:rPr lang="en-US" sz="2400" dirty="0"/>
                        <a:t>10</a:t>
                      </a:r>
                      <a:r>
                        <a:rPr lang="en-US" sz="2400" baseline="30000" dirty="0"/>
                        <a:t>10 </a:t>
                      </a:r>
                      <a:r>
                        <a:rPr lang="en-US" sz="2400" dirty="0"/>
                        <a:t>- 10</a:t>
                      </a:r>
                      <a:r>
                        <a:rPr lang="en-US" sz="2400" baseline="30000" dirty="0"/>
                        <a:t>14</a:t>
                      </a:r>
                      <a:endParaRPr lang="en-US" sz="2400" dirty="0"/>
                    </a:p>
                  </a:txBody>
                  <a:tcPr anchor="ctr"/>
                </a:tc>
              </a:tr>
              <a:tr h="370840">
                <a:tc>
                  <a:txBody>
                    <a:bodyPr/>
                    <a:lstStyle/>
                    <a:p>
                      <a:r>
                        <a:rPr lang="en-US" sz="2400"/>
                        <a:t>Hard Rubber</a:t>
                      </a:r>
                    </a:p>
                  </a:txBody>
                  <a:tcPr anchor="b"/>
                </a:tc>
                <a:tc>
                  <a:txBody>
                    <a:bodyPr/>
                    <a:lstStyle/>
                    <a:p>
                      <a:r>
                        <a:rPr lang="en-US" sz="2400" dirty="0"/>
                        <a:t>10</a:t>
                      </a:r>
                      <a:r>
                        <a:rPr lang="en-US" sz="2400" baseline="30000" dirty="0"/>
                        <a:t>13</a:t>
                      </a:r>
                      <a:endParaRPr lang="en-US" sz="2400" dirty="0"/>
                    </a:p>
                  </a:txBody>
                  <a:tcPr anchor="ct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295400" y="228600"/>
            <a:ext cx="7848600" cy="1066800"/>
          </a:xfrm>
        </p:spPr>
        <p:txBody>
          <a:bodyPr/>
          <a:lstStyle/>
          <a:p>
            <a:r>
              <a:rPr lang="en-US" sz="3600" dirty="0" smtClean="0"/>
              <a:t>Relationship between Resistance and Type</a:t>
            </a:r>
            <a:r>
              <a:rPr lang="en-US" sz="3600" baseline="0" dirty="0" smtClean="0"/>
              <a:t> of Wire</a:t>
            </a:r>
            <a:endParaRPr lang="en-US" sz="3600" dirty="0"/>
          </a:p>
        </p:txBody>
      </p:sp>
      <p:sp>
        <p:nvSpPr>
          <p:cNvPr id="3" name="Text Placeholder 2"/>
          <p:cNvSpPr>
            <a:spLocks noGrp="1"/>
          </p:cNvSpPr>
          <p:nvPr>
            <p:ph type="body" idx="4294967295"/>
          </p:nvPr>
        </p:nvSpPr>
        <p:spPr>
          <a:xfrm>
            <a:off x="1371600" y="1676400"/>
            <a:ext cx="7696200" cy="4343400"/>
          </a:xfrm>
        </p:spPr>
        <p:txBody>
          <a:bodyPr/>
          <a:lstStyle/>
          <a:p>
            <a:pPr lvl="0">
              <a:buNone/>
            </a:pPr>
            <a:r>
              <a:rPr lang="en-US" dirty="0" smtClean="0"/>
              <a:t>	Resistance (</a:t>
            </a:r>
            <a:r>
              <a:rPr lang="en-US" b="1" dirty="0" smtClean="0">
                <a:solidFill>
                  <a:srgbClr val="FF0000"/>
                </a:solidFill>
              </a:rPr>
              <a:t>R</a:t>
            </a:r>
            <a:r>
              <a:rPr lang="en-US" dirty="0" smtClean="0"/>
              <a:t>) of a cylindrically shaped conductor (e.g., a wire) is</a:t>
            </a:r>
            <a:r>
              <a:rPr lang="en-US" baseline="0" dirty="0" smtClean="0"/>
              <a:t> directly proportional to </a:t>
            </a:r>
            <a:r>
              <a:rPr lang="en-US" dirty="0" smtClean="0"/>
              <a:t>the length of the wire (in meters), </a:t>
            </a:r>
            <a:r>
              <a:rPr lang="en-US" dirty="0" smtClean="0">
                <a:solidFill>
                  <a:srgbClr val="FF0000"/>
                </a:solidFill>
              </a:rPr>
              <a:t>L</a:t>
            </a:r>
            <a:r>
              <a:rPr lang="en-US" dirty="0" smtClean="0"/>
              <a:t>,</a:t>
            </a:r>
            <a:r>
              <a:rPr lang="en-US" dirty="0" smtClean="0"/>
              <a:t> and the resistivity of the material (in </a:t>
            </a:r>
            <a:r>
              <a:rPr lang="en-US" dirty="0" err="1" smtClean="0"/>
              <a:t>ohm•meter</a:t>
            </a:r>
            <a:r>
              <a:rPr lang="en-US" dirty="0" smtClean="0"/>
              <a:t>), </a:t>
            </a:r>
            <a:r>
              <a:rPr lang="el-GR" dirty="0" smtClean="0">
                <a:solidFill>
                  <a:srgbClr val="FF0000"/>
                </a:solidFill>
                <a:latin typeface="Calibri"/>
              </a:rPr>
              <a:t>ρ</a:t>
            </a:r>
            <a:r>
              <a:rPr lang="en-US" dirty="0" smtClean="0">
                <a:latin typeface="Calibri"/>
              </a:rPr>
              <a:t>, </a:t>
            </a:r>
            <a:r>
              <a:rPr lang="en-US" b="1" dirty="0" smtClean="0">
                <a:latin typeface="Calibri"/>
              </a:rPr>
              <a:t>but </a:t>
            </a:r>
            <a:r>
              <a:rPr lang="en-US" dirty="0" smtClean="0"/>
              <a:t>inversely proportional to the cross-sectional area of the wire (in meters</a:t>
            </a:r>
            <a:r>
              <a:rPr lang="en-US" baseline="30000" dirty="0" smtClean="0"/>
              <a:t>2</a:t>
            </a:r>
            <a:r>
              <a:rPr lang="en-US" dirty="0" smtClean="0"/>
              <a:t>), </a:t>
            </a:r>
            <a:r>
              <a:rPr lang="en-US" dirty="0" smtClean="0">
                <a:solidFill>
                  <a:srgbClr val="FF0000"/>
                </a:solidFill>
              </a:rPr>
              <a:t>A</a:t>
            </a:r>
            <a:r>
              <a:rPr lang="en-US" dirty="0" smtClean="0"/>
              <a:t>. </a:t>
            </a:r>
          </a:p>
        </p:txBody>
      </p:sp>
      <p:pic>
        <p:nvPicPr>
          <p:cNvPr id="1026" name="Picture 2" descr="http://www.physicsclassroom.com/Class/circuits/u9l3b1.gif"/>
          <p:cNvPicPr>
            <a:picLocks noChangeAspect="1" noChangeArrowheads="1"/>
          </p:cNvPicPr>
          <p:nvPr/>
        </p:nvPicPr>
        <p:blipFill>
          <a:blip r:embed="rId2" cstate="print"/>
          <a:srcRect/>
          <a:stretch>
            <a:fillRect/>
          </a:stretch>
        </p:blipFill>
        <p:spPr bwMode="auto">
          <a:xfrm>
            <a:off x="3760703" y="5257800"/>
            <a:ext cx="2868697" cy="15240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4294967295"/>
          </p:nvPr>
        </p:nvSpPr>
        <p:spPr>
          <a:xfrm>
            <a:off x="1371600" y="1524000"/>
            <a:ext cx="7772400" cy="5334000"/>
          </a:xfrm>
          <a:solidFill>
            <a:schemeClr val="tx1"/>
          </a:solidFill>
        </p:spPr>
        <p:txBody>
          <a:bodyPr/>
          <a:lstStyle/>
          <a:p>
            <a:endParaRPr lang="en-US" dirty="0"/>
          </a:p>
        </p:txBody>
      </p:sp>
      <p:sp>
        <p:nvSpPr>
          <p:cNvPr id="3" name="Title 2"/>
          <p:cNvSpPr>
            <a:spLocks noGrp="1"/>
          </p:cNvSpPr>
          <p:nvPr>
            <p:ph type="title" idx="4294967295"/>
          </p:nvPr>
        </p:nvSpPr>
        <p:spPr>
          <a:xfrm>
            <a:off x="1447800" y="152400"/>
            <a:ext cx="7696200" cy="6629400"/>
          </a:xfrm>
        </p:spPr>
        <p:txBody>
          <a:bodyPr/>
          <a:lstStyle/>
          <a:p>
            <a:pPr marL="514350" lvl="0" indent="-514350" algn="l">
              <a:buAutoNum type="arabicPeriod"/>
            </a:pPr>
            <a:r>
              <a:rPr lang="en-US" sz="3000" dirty="0" smtClean="0"/>
              <a:t>Household circuits are often wired with two different widths of wires: 12-gauge and 14-gauge. The 12-gauge wire has a diameter of 1/12 inch while the 14-gauge wire has a diameter of 1/14 inch. Thus, 12-gauge wire has a wider cross section than 14-gauge wire. A 20-Amp circuit used for wall receptacles should be wired using 12-gauge wire and a 15-Amp circuit used for lighting and fan circuits should be wired using 14-gauge wire. Explain the physics behind such an electrical code.</a:t>
            </a:r>
            <a:endParaRPr lang="en-US" sz="3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4294967295"/>
          </p:nvPr>
        </p:nvSpPr>
        <p:spPr>
          <a:xfrm>
            <a:off x="1524000" y="1600200"/>
            <a:ext cx="7620000" cy="5105400"/>
          </a:xfrm>
        </p:spPr>
        <p:txBody>
          <a:bodyPr/>
          <a:lstStyle/>
          <a:p>
            <a:pPr lvl="0"/>
            <a:r>
              <a:rPr lang="en-US" sz="2800" dirty="0" smtClean="0"/>
              <a:t>A 12-gauge wire is wider than 14-gauge wire and thus has less resistance. The lesser resistance of 12-gauge wire means that it can allow charge to flow through it at a greater rate - that is, allow a larger current. Thus, 12-gauge wire is used in circuits which are protected by 20-Amp fuses and circuit breakers. On the other hand, the thinner 14-gauge wire can support less current owing to its larger resistance; it is used in circuits which are protected by 15-Amp fuses and circuit breakers.</a:t>
            </a:r>
            <a:endParaRPr lang="en-US" sz="2800" dirty="0"/>
          </a:p>
        </p:txBody>
      </p:sp>
      <p:sp>
        <p:nvSpPr>
          <p:cNvPr id="3" name="Title 2"/>
          <p:cNvSpPr>
            <a:spLocks noGrp="1"/>
          </p:cNvSpPr>
          <p:nvPr>
            <p:ph type="title" idx="4294967295"/>
          </p:nvPr>
        </p:nvSpPr>
        <p:spPr/>
        <p:txBody>
          <a:bodyPr/>
          <a:lstStyle/>
          <a:p>
            <a:r>
              <a:rPr lang="en-US" dirty="0" smtClean="0"/>
              <a:t>Answer</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4294967295"/>
          </p:nvPr>
        </p:nvSpPr>
        <p:spPr>
          <a:xfrm>
            <a:off x="1371600" y="1524000"/>
            <a:ext cx="7772400" cy="5334000"/>
          </a:xfrm>
          <a:solidFill>
            <a:schemeClr val="tx1"/>
          </a:solidFill>
        </p:spPr>
        <p:txBody>
          <a:bodyPr/>
          <a:lstStyle/>
          <a:p>
            <a:endParaRPr lang="en-US" dirty="0"/>
          </a:p>
        </p:txBody>
      </p:sp>
      <p:sp>
        <p:nvSpPr>
          <p:cNvPr id="3" name="Title 2"/>
          <p:cNvSpPr>
            <a:spLocks noGrp="1"/>
          </p:cNvSpPr>
          <p:nvPr>
            <p:ph type="title" idx="4294967295"/>
          </p:nvPr>
        </p:nvSpPr>
        <p:spPr>
          <a:xfrm>
            <a:off x="1524000" y="0"/>
            <a:ext cx="7391400" cy="6858000"/>
          </a:xfrm>
        </p:spPr>
        <p:txBody>
          <a:bodyPr/>
          <a:lstStyle/>
          <a:p>
            <a:pPr algn="l"/>
            <a:r>
              <a:rPr lang="en-US" dirty="0" smtClean="0"/>
              <a:t>2. Based on the information stated in the above question, explain the risk involved in using 14-gauge wire in a circuit that will be used to power an 16-ampere power saw.</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4294967295"/>
          </p:nvPr>
        </p:nvSpPr>
        <p:spPr>
          <a:xfrm>
            <a:off x="1371600" y="1447800"/>
            <a:ext cx="7772400" cy="5410200"/>
          </a:xfrm>
          <a:solidFill>
            <a:schemeClr val="tx1"/>
          </a:solidFill>
        </p:spPr>
        <p:txBody>
          <a:bodyPr/>
          <a:lstStyle/>
          <a:p>
            <a:endParaRPr lang="en-US" dirty="0"/>
          </a:p>
        </p:txBody>
      </p:sp>
      <p:sp>
        <p:nvSpPr>
          <p:cNvPr id="2" name="Title 1"/>
          <p:cNvSpPr>
            <a:spLocks noGrp="1"/>
          </p:cNvSpPr>
          <p:nvPr>
            <p:ph type="title" idx="4294967295"/>
          </p:nvPr>
        </p:nvSpPr>
        <p:spPr>
          <a:xfrm>
            <a:off x="1752600" y="228600"/>
            <a:ext cx="7010400" cy="5638800"/>
          </a:xfrm>
        </p:spPr>
        <p:txBody>
          <a:bodyPr/>
          <a:lstStyle/>
          <a:p>
            <a:pPr algn="l"/>
            <a:r>
              <a:rPr lang="en-US" dirty="0" smtClean="0"/>
              <a:t>3. Determine the resistance of a 1-mile length of 12-gauge copper wire. Given: 1 mile = 1609 meters and diameter = 0.2117 cm.</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4294967295"/>
          </p:nvPr>
        </p:nvSpPr>
        <p:spPr>
          <a:xfrm>
            <a:off x="1295400" y="1524000"/>
            <a:ext cx="7848600" cy="5334000"/>
          </a:xfrm>
          <a:solidFill>
            <a:schemeClr val="tx1"/>
          </a:solidFill>
        </p:spPr>
        <p:txBody>
          <a:bodyPr/>
          <a:lstStyle/>
          <a:p>
            <a:pPr>
              <a:buNone/>
            </a:pPr>
            <a:endParaRPr lang="en-US" dirty="0" smtClean="0"/>
          </a:p>
        </p:txBody>
      </p:sp>
      <p:sp>
        <p:nvSpPr>
          <p:cNvPr id="2" name="Title 1"/>
          <p:cNvSpPr>
            <a:spLocks noGrp="1"/>
          </p:cNvSpPr>
          <p:nvPr>
            <p:ph type="title" idx="4294967295"/>
          </p:nvPr>
        </p:nvSpPr>
        <p:spPr>
          <a:xfrm>
            <a:off x="1752600" y="152400"/>
            <a:ext cx="7010400" cy="6629400"/>
          </a:xfrm>
        </p:spPr>
        <p:txBody>
          <a:bodyPr/>
          <a:lstStyle/>
          <a:p>
            <a:pPr algn="l"/>
            <a:r>
              <a:rPr lang="en-US" dirty="0" smtClean="0"/>
              <a:t> 4. Two wires - A and B - with circular cross-sections have identical lengths and are made of the same material. Yet, wire A has four times the resistance of wire B. How many times greater is the diameter of wire B than wire A?</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Independent</a:t>
            </a:r>
            <a:r>
              <a:rPr lang="en-US" baseline="0" dirty="0" smtClean="0"/>
              <a:t> Practice</a:t>
            </a:r>
            <a:endParaRPr lang="en-US" dirty="0"/>
          </a:p>
        </p:txBody>
      </p:sp>
      <p:sp>
        <p:nvSpPr>
          <p:cNvPr id="3" name="Text Placeholder 2"/>
          <p:cNvSpPr>
            <a:spLocks noGrp="1"/>
          </p:cNvSpPr>
          <p:nvPr>
            <p:ph type="body" idx="4294967295"/>
          </p:nvPr>
        </p:nvSpPr>
        <p:spPr/>
        <p:txBody>
          <a:bodyPr/>
          <a:lstStyle/>
          <a:p>
            <a:r>
              <a:rPr lang="en-US" dirty="0" smtClean="0"/>
              <a:t>Solve</a:t>
            </a:r>
            <a:r>
              <a:rPr lang="en-US" baseline="0" dirty="0" smtClean="0"/>
              <a:t> the Example Problems in your notes to turn in Tuesday</a:t>
            </a:r>
          </a:p>
          <a:p>
            <a:r>
              <a:rPr lang="en-US" baseline="0" dirty="0" smtClean="0"/>
              <a:t>P. 562- 563 ; 7, 8, 10, 18</a:t>
            </a:r>
          </a:p>
          <a:p>
            <a:r>
              <a:rPr lang="en-US" dirty="0" smtClean="0"/>
              <a:t>P. 586-587 ; 9, 10, 19, 20, 22, (26*Bonus*), 38, 39, 40,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Warm</a:t>
            </a:r>
            <a:r>
              <a:rPr lang="en-US" baseline="0" dirty="0" smtClean="0"/>
              <a:t> Up</a:t>
            </a:r>
            <a:endParaRPr lang="en-US" dirty="0"/>
          </a:p>
        </p:txBody>
      </p:sp>
      <p:sp>
        <p:nvSpPr>
          <p:cNvPr id="3" name="Text Placeholder 2"/>
          <p:cNvSpPr>
            <a:spLocks noGrp="1"/>
          </p:cNvSpPr>
          <p:nvPr>
            <p:ph type="body" idx="4294967295"/>
          </p:nvPr>
        </p:nvSpPr>
        <p:spPr>
          <a:xfrm>
            <a:off x="1371600" y="1752600"/>
            <a:ext cx="7772400" cy="4343400"/>
          </a:xfrm>
        </p:spPr>
        <p:txBody>
          <a:bodyPr/>
          <a:lstStyle/>
          <a:p>
            <a:pPr marL="514350" indent="-514350">
              <a:buFont typeface="+mj-lt"/>
              <a:buAutoNum type="arabicPeriod"/>
            </a:pPr>
            <a:r>
              <a:rPr lang="en-US" sz="3000" dirty="0" smtClean="0"/>
              <a:t>Use one</a:t>
            </a:r>
            <a:r>
              <a:rPr lang="en-US" sz="3000" baseline="0" dirty="0" smtClean="0"/>
              <a:t> battery, one wire, and one light bulb to create a circuit that turns the light on. Sketch all the possible ways to connect them.</a:t>
            </a:r>
          </a:p>
          <a:p>
            <a:pPr marL="514350" indent="-514350">
              <a:buFont typeface="+mj-lt"/>
              <a:buAutoNum type="arabicPeriod"/>
            </a:pPr>
            <a:r>
              <a:rPr lang="en-US" sz="3000" baseline="0" dirty="0" smtClean="0"/>
              <a:t>Work  with your best partner to make a circuit with two batteries, two wires, and two light bulbs. Sketch all the possible ways to make BOTH lights turn on .</a:t>
            </a:r>
          </a:p>
          <a:p>
            <a:pPr marL="514350" indent="-514350">
              <a:buFont typeface="+mj-lt"/>
              <a:buAutoNum type="arabicPeriod"/>
            </a:pPr>
            <a:r>
              <a:rPr lang="en-US" sz="3000" baseline="0" dirty="0" smtClean="0"/>
              <a:t>As a team, use all your materials to make ALL the lights turn on.</a:t>
            </a:r>
            <a:endParaRPr lang="en-US" sz="3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http://dev.physicslab.org/img/0deae3e2-e2c0-47dc-9ed1-f309178230e6.gif"/>
          <p:cNvPicPr>
            <a:picLocks noChangeAspect="1" noChangeArrowheads="1"/>
          </p:cNvPicPr>
          <p:nvPr/>
        </p:nvPicPr>
        <p:blipFill>
          <a:blip r:embed="rId2" cstate="print"/>
          <a:srcRect/>
          <a:stretch>
            <a:fillRect/>
          </a:stretch>
        </p:blipFill>
        <p:spPr bwMode="auto">
          <a:xfrm>
            <a:off x="1371758" y="1676400"/>
            <a:ext cx="7696042" cy="5051402"/>
          </a:xfrm>
          <a:prstGeom prst="rect">
            <a:avLst/>
          </a:prstGeom>
          <a:noFill/>
        </p:spPr>
      </p:pic>
      <p:sp>
        <p:nvSpPr>
          <p:cNvPr id="4" name="TextBox 3"/>
          <p:cNvSpPr txBox="1"/>
          <p:nvPr/>
        </p:nvSpPr>
        <p:spPr>
          <a:xfrm>
            <a:off x="76200" y="2133600"/>
            <a:ext cx="1676400" cy="3539430"/>
          </a:xfrm>
          <a:prstGeom prst="rect">
            <a:avLst/>
          </a:prstGeom>
          <a:noFill/>
        </p:spPr>
        <p:txBody>
          <a:bodyPr wrap="square" rtlCol="0">
            <a:spAutoFit/>
          </a:bodyPr>
          <a:lstStyle/>
          <a:p>
            <a:pPr marL="514350" indent="-514350">
              <a:buFont typeface="+mj-lt"/>
              <a:buAutoNum type="alphaLcParenR"/>
            </a:pPr>
            <a:r>
              <a:rPr lang="en-US" sz="3200" b="1" dirty="0" smtClean="0">
                <a:solidFill>
                  <a:srgbClr val="0070C0"/>
                </a:solidFill>
              </a:rPr>
              <a:t>L</a:t>
            </a:r>
          </a:p>
          <a:p>
            <a:pPr marL="514350" indent="-514350">
              <a:buFont typeface="+mj-lt"/>
              <a:buAutoNum type="alphaLcParenR"/>
            </a:pPr>
            <a:r>
              <a:rPr lang="en-US" sz="3200" b="1" dirty="0" smtClean="0">
                <a:solidFill>
                  <a:srgbClr val="0070C0"/>
                </a:solidFill>
              </a:rPr>
              <a:t>M</a:t>
            </a:r>
          </a:p>
          <a:p>
            <a:pPr marL="514350" indent="-514350">
              <a:buFont typeface="+mj-lt"/>
              <a:buAutoNum type="alphaLcParenR"/>
            </a:pPr>
            <a:r>
              <a:rPr lang="en-US" sz="3200" b="1" dirty="0" smtClean="0">
                <a:solidFill>
                  <a:srgbClr val="0070C0"/>
                </a:solidFill>
              </a:rPr>
              <a:t>N</a:t>
            </a:r>
          </a:p>
          <a:p>
            <a:pPr marL="514350" indent="-514350">
              <a:buFont typeface="+mj-lt"/>
              <a:buAutoNum type="alphaLcParenR"/>
            </a:pPr>
            <a:r>
              <a:rPr lang="en-US" sz="3200" b="1" dirty="0" smtClean="0">
                <a:solidFill>
                  <a:srgbClr val="0070C0"/>
                </a:solidFill>
              </a:rPr>
              <a:t>R</a:t>
            </a:r>
          </a:p>
          <a:p>
            <a:pPr marL="514350" indent="-514350">
              <a:buFont typeface="+mj-lt"/>
              <a:buAutoNum type="alphaLcParenR"/>
            </a:pPr>
            <a:r>
              <a:rPr lang="en-US" sz="3200" b="1" dirty="0" smtClean="0">
                <a:solidFill>
                  <a:srgbClr val="0070C0"/>
                </a:solidFill>
              </a:rPr>
              <a:t>S</a:t>
            </a:r>
          </a:p>
          <a:p>
            <a:pPr marL="514350" indent="-514350">
              <a:buFont typeface="+mj-lt"/>
              <a:buAutoNum type="alphaLcParenR"/>
            </a:pPr>
            <a:r>
              <a:rPr lang="en-US" sz="3200" b="1" dirty="0" smtClean="0">
                <a:solidFill>
                  <a:srgbClr val="0070C0"/>
                </a:solidFill>
              </a:rPr>
              <a:t>T</a:t>
            </a:r>
          </a:p>
          <a:p>
            <a:pPr marL="514350" indent="-514350">
              <a:buFont typeface="+mj-lt"/>
              <a:buAutoNum type="alphaLcParenR"/>
            </a:pPr>
            <a:r>
              <a:rPr lang="en-US" sz="3200" b="1" dirty="0" smtClean="0">
                <a:solidFill>
                  <a:srgbClr val="0070C0"/>
                </a:solidFill>
              </a:rPr>
              <a:t>U</a:t>
            </a:r>
            <a:endParaRPr lang="en-US" sz="3200" b="1" dirty="0">
              <a:solidFill>
                <a:srgbClr val="0070C0"/>
              </a:solidFill>
            </a:endParaRPr>
          </a:p>
        </p:txBody>
      </p:sp>
      <p:sp>
        <p:nvSpPr>
          <p:cNvPr id="5" name="TextBox 4"/>
          <p:cNvSpPr txBox="1"/>
          <p:nvPr/>
        </p:nvSpPr>
        <p:spPr>
          <a:xfrm>
            <a:off x="0" y="2209800"/>
            <a:ext cx="3048000" cy="5016758"/>
          </a:xfrm>
          <a:prstGeom prst="rect">
            <a:avLst/>
          </a:prstGeom>
          <a:noFill/>
        </p:spPr>
        <p:txBody>
          <a:bodyPr wrap="square" rtlCol="0">
            <a:spAutoFit/>
          </a:bodyPr>
          <a:lstStyle/>
          <a:p>
            <a:pPr marL="514350" indent="-514350">
              <a:buFont typeface="+mj-lt"/>
              <a:buAutoNum type="alphaLcParenR"/>
            </a:pPr>
            <a:r>
              <a:rPr lang="en-US" sz="3200" b="1" dirty="0" smtClean="0">
                <a:solidFill>
                  <a:srgbClr val="0070C0"/>
                </a:solidFill>
              </a:rPr>
              <a:t>East</a:t>
            </a:r>
          </a:p>
          <a:p>
            <a:pPr marL="514350" indent="-514350">
              <a:buFont typeface="+mj-lt"/>
              <a:buAutoNum type="alphaLcParenR"/>
            </a:pPr>
            <a:r>
              <a:rPr lang="en-US" sz="3200" b="1" dirty="0" smtClean="0">
                <a:solidFill>
                  <a:srgbClr val="0070C0"/>
                </a:solidFill>
              </a:rPr>
              <a:t>West</a:t>
            </a:r>
          </a:p>
          <a:p>
            <a:pPr marL="514350" indent="-514350">
              <a:buFont typeface="+mj-lt"/>
              <a:buAutoNum type="alphaLcParenR"/>
            </a:pPr>
            <a:r>
              <a:rPr lang="en-US" sz="3200" b="1" dirty="0" smtClean="0">
                <a:solidFill>
                  <a:srgbClr val="0070C0"/>
                </a:solidFill>
              </a:rPr>
              <a:t>North</a:t>
            </a:r>
          </a:p>
          <a:p>
            <a:pPr marL="514350" indent="-514350">
              <a:buFont typeface="+mj-lt"/>
              <a:buAutoNum type="alphaLcParenR"/>
            </a:pPr>
            <a:r>
              <a:rPr lang="en-US" sz="3200" b="1" dirty="0" smtClean="0">
                <a:solidFill>
                  <a:srgbClr val="0070C0"/>
                </a:solidFill>
              </a:rPr>
              <a:t>South</a:t>
            </a:r>
          </a:p>
          <a:p>
            <a:pPr marL="514350" indent="-514350">
              <a:buFont typeface="+mj-lt"/>
              <a:buAutoNum type="alphaLcParenR"/>
            </a:pPr>
            <a:r>
              <a:rPr lang="en-US" sz="3200" b="1" dirty="0" smtClean="0">
                <a:solidFill>
                  <a:srgbClr val="0070C0"/>
                </a:solidFill>
              </a:rPr>
              <a:t>Northeast</a:t>
            </a:r>
          </a:p>
          <a:p>
            <a:pPr marL="514350" indent="-514350">
              <a:buFont typeface="+mj-lt"/>
              <a:buAutoNum type="alphaLcParenR"/>
            </a:pPr>
            <a:r>
              <a:rPr lang="en-US" sz="3200" b="1" dirty="0" smtClean="0">
                <a:solidFill>
                  <a:srgbClr val="0070C0"/>
                </a:solidFill>
              </a:rPr>
              <a:t>Southeast</a:t>
            </a:r>
          </a:p>
          <a:p>
            <a:pPr marL="514350" indent="-514350">
              <a:buFont typeface="+mj-lt"/>
              <a:buAutoNum type="alphaLcParenR"/>
            </a:pPr>
            <a:r>
              <a:rPr lang="en-US" sz="3200" b="1" dirty="0" smtClean="0">
                <a:solidFill>
                  <a:srgbClr val="0070C0"/>
                </a:solidFill>
              </a:rPr>
              <a:t>Nowhere</a:t>
            </a:r>
          </a:p>
          <a:p>
            <a:pPr marL="514350" indent="-514350">
              <a:buFont typeface="+mj-lt"/>
              <a:buAutoNum type="alphaLcParenR"/>
            </a:pPr>
            <a:endParaRPr lang="en-US" sz="3200" b="1" dirty="0" smtClean="0">
              <a:solidFill>
                <a:srgbClr val="0070C0"/>
              </a:solidFill>
            </a:endParaRPr>
          </a:p>
          <a:p>
            <a:pPr marL="514350" indent="-514350">
              <a:buFont typeface="+mj-lt"/>
              <a:buAutoNum type="alphaLcParenR"/>
            </a:pPr>
            <a:endParaRPr lang="en-US" sz="3200" b="1" dirty="0" smtClean="0">
              <a:solidFill>
                <a:srgbClr val="0070C0"/>
              </a:solidFill>
            </a:endParaRPr>
          </a:p>
          <a:p>
            <a:pPr marL="514350" indent="-514350">
              <a:buFont typeface="+mj-lt"/>
              <a:buAutoNum type="alphaLcParenR"/>
            </a:pPr>
            <a:endParaRPr lang="en-US" sz="3200" b="1" dirty="0">
              <a:solidFill>
                <a:srgbClr val="0070C0"/>
              </a:solidFill>
            </a:endParaRPr>
          </a:p>
        </p:txBody>
      </p:sp>
      <p:sp>
        <p:nvSpPr>
          <p:cNvPr id="6" name="TextBox 5"/>
          <p:cNvSpPr txBox="1"/>
          <p:nvPr/>
        </p:nvSpPr>
        <p:spPr>
          <a:xfrm>
            <a:off x="0" y="-20598"/>
            <a:ext cx="9144000" cy="553998"/>
          </a:xfrm>
          <a:prstGeom prst="rect">
            <a:avLst/>
          </a:prstGeom>
          <a:noFill/>
        </p:spPr>
        <p:txBody>
          <a:bodyPr wrap="square" rtlCol="0">
            <a:spAutoFit/>
          </a:bodyPr>
          <a:lstStyle/>
          <a:p>
            <a:r>
              <a:rPr lang="en-US" sz="3000" b="1" dirty="0" smtClean="0">
                <a:solidFill>
                  <a:srgbClr val="0070C0"/>
                </a:solidFill>
              </a:rPr>
              <a:t>1.Where is the electric field strongest?</a:t>
            </a:r>
            <a:endParaRPr lang="en-US" sz="3000" b="1" dirty="0"/>
          </a:p>
        </p:txBody>
      </p:sp>
      <p:sp>
        <p:nvSpPr>
          <p:cNvPr id="7" name="TextBox 6"/>
          <p:cNvSpPr txBox="1"/>
          <p:nvPr/>
        </p:nvSpPr>
        <p:spPr>
          <a:xfrm>
            <a:off x="0" y="533400"/>
            <a:ext cx="7924800" cy="553998"/>
          </a:xfrm>
          <a:prstGeom prst="rect">
            <a:avLst/>
          </a:prstGeom>
          <a:noFill/>
        </p:spPr>
        <p:txBody>
          <a:bodyPr wrap="square" rtlCol="0">
            <a:spAutoFit/>
          </a:bodyPr>
          <a:lstStyle/>
          <a:p>
            <a:r>
              <a:rPr lang="en-US" sz="3000" b="1" dirty="0" smtClean="0">
                <a:solidFill>
                  <a:srgbClr val="0070C0"/>
                </a:solidFill>
              </a:rPr>
              <a:t>2. Where is the electric field weakest?</a:t>
            </a:r>
            <a:endParaRPr lang="en-US" sz="3000" b="1" dirty="0"/>
          </a:p>
        </p:txBody>
      </p:sp>
      <p:sp>
        <p:nvSpPr>
          <p:cNvPr id="8" name="TextBox 7"/>
          <p:cNvSpPr txBox="1"/>
          <p:nvPr/>
        </p:nvSpPr>
        <p:spPr>
          <a:xfrm>
            <a:off x="0" y="1046202"/>
            <a:ext cx="9144000" cy="553998"/>
          </a:xfrm>
          <a:prstGeom prst="rect">
            <a:avLst/>
          </a:prstGeom>
          <a:noFill/>
        </p:spPr>
        <p:txBody>
          <a:bodyPr wrap="square" rtlCol="0">
            <a:spAutoFit/>
          </a:bodyPr>
          <a:lstStyle/>
          <a:p>
            <a:r>
              <a:rPr lang="en-US" sz="3000" b="1" dirty="0" smtClean="0">
                <a:solidFill>
                  <a:srgbClr val="0070C0"/>
                </a:solidFill>
              </a:rPr>
              <a:t>3. What is the direction of the electric field at R?</a:t>
            </a:r>
            <a:endParaRPr lang="en-US" sz="3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315200" cy="2514600"/>
          </a:xfrm>
        </p:spPr>
        <p:txBody>
          <a:bodyPr/>
          <a:lstStyle/>
          <a:p>
            <a:pPr algn="l"/>
            <a:r>
              <a:rPr lang="en-US" sz="3200" dirty="0" smtClean="0"/>
              <a:t>Diagram the electric field lines for the following configuration of two objects. Place arrows on your field lines.</a:t>
            </a:r>
            <a:endParaRPr lang="en-US" sz="3200" dirty="0"/>
          </a:p>
        </p:txBody>
      </p:sp>
      <p:pic>
        <p:nvPicPr>
          <p:cNvPr id="60418" name="Picture 2" descr="http://www.physicsclassroom.com/Class/estatics/u8l4d11.gif"/>
          <p:cNvPicPr>
            <a:picLocks noChangeAspect="1" noChangeArrowheads="1"/>
          </p:cNvPicPr>
          <p:nvPr/>
        </p:nvPicPr>
        <p:blipFill>
          <a:blip r:embed="rId3" cstate="print"/>
          <a:srcRect/>
          <a:stretch>
            <a:fillRect/>
          </a:stretch>
        </p:blipFill>
        <p:spPr bwMode="auto">
          <a:xfrm>
            <a:off x="1371600" y="2286000"/>
            <a:ext cx="3962400" cy="3684339"/>
          </a:xfrm>
          <a:prstGeom prst="rect">
            <a:avLst/>
          </a:prstGeom>
          <a:noFill/>
        </p:spPr>
      </p:pic>
      <p:pic>
        <p:nvPicPr>
          <p:cNvPr id="4" name="Picture 2" descr="http://www.physicsclassroom.com/Class/estatics/u8l4d11.gif"/>
          <p:cNvPicPr>
            <a:picLocks noChangeAspect="1" noChangeArrowheads="1"/>
          </p:cNvPicPr>
          <p:nvPr/>
        </p:nvPicPr>
        <p:blipFill>
          <a:blip r:embed="rId3" cstate="print"/>
          <a:srcRect/>
          <a:stretch>
            <a:fillRect/>
          </a:stretch>
        </p:blipFill>
        <p:spPr bwMode="auto">
          <a:xfrm flipH="1">
            <a:off x="5562600" y="2335461"/>
            <a:ext cx="3962400" cy="3684339"/>
          </a:xfrm>
          <a:prstGeom prst="rect">
            <a:avLst/>
          </a:prstGeom>
          <a:noFill/>
        </p:spPr>
      </p:pic>
      <p:sp>
        <p:nvSpPr>
          <p:cNvPr id="5" name="TextBox 4"/>
          <p:cNvSpPr txBox="1"/>
          <p:nvPr/>
        </p:nvSpPr>
        <p:spPr>
          <a:xfrm>
            <a:off x="6019800" y="3810000"/>
            <a:ext cx="304800" cy="769441"/>
          </a:xfrm>
          <a:prstGeom prst="rect">
            <a:avLst/>
          </a:prstGeom>
          <a:solidFill>
            <a:srgbClr val="FFCCCC"/>
          </a:solidFill>
          <a:ln>
            <a:noFill/>
          </a:ln>
        </p:spPr>
        <p:txBody>
          <a:bodyPr wrap="square" rtlCol="0">
            <a:spAutoFit/>
          </a:bodyPr>
          <a:lstStyle/>
          <a:p>
            <a:r>
              <a:rPr lang="en-US" sz="4400" b="1" dirty="0" smtClean="0"/>
              <a:t>-</a:t>
            </a:r>
            <a:endParaRPr lang="en-US" sz="4400" b="1" dirty="0"/>
          </a:p>
        </p:txBody>
      </p:sp>
      <p:sp>
        <p:nvSpPr>
          <p:cNvPr id="6" name="TextBox 5"/>
          <p:cNvSpPr txBox="1"/>
          <p:nvPr/>
        </p:nvSpPr>
        <p:spPr>
          <a:xfrm>
            <a:off x="7543800" y="3962400"/>
            <a:ext cx="533400" cy="769441"/>
          </a:xfrm>
          <a:prstGeom prst="rect">
            <a:avLst/>
          </a:prstGeom>
          <a:solidFill>
            <a:schemeClr val="accent1">
              <a:lumMod val="40000"/>
              <a:lumOff val="60000"/>
            </a:schemeClr>
          </a:solidFill>
          <a:ln>
            <a:noFill/>
          </a:ln>
        </p:spPr>
        <p:txBody>
          <a:bodyPr wrap="square" rtlCol="0">
            <a:spAutoFit/>
          </a:bodyPr>
          <a:lstStyle/>
          <a:p>
            <a:r>
              <a:rPr lang="en-US" sz="4400" dirty="0" smtClean="0"/>
              <a:t>+</a:t>
            </a:r>
            <a:endParaRPr lang="en-US" sz="4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2" descr="http://www.physicsclassroom.com/Class/estatics/u8l4d13.gif"/>
          <p:cNvPicPr>
            <a:picLocks noChangeAspect="1" noChangeArrowheads="1"/>
          </p:cNvPicPr>
          <p:nvPr/>
        </p:nvPicPr>
        <p:blipFill>
          <a:blip r:embed="rId2" cstate="print"/>
          <a:srcRect/>
          <a:stretch>
            <a:fillRect/>
          </a:stretch>
        </p:blipFill>
        <p:spPr bwMode="auto">
          <a:xfrm>
            <a:off x="2514600" y="1974886"/>
            <a:ext cx="2895600" cy="4883114"/>
          </a:xfrm>
          <a:prstGeom prst="rect">
            <a:avLst/>
          </a:prstGeom>
          <a:noFill/>
        </p:spPr>
      </p:pic>
      <p:sp>
        <p:nvSpPr>
          <p:cNvPr id="5" name="Title 4"/>
          <p:cNvSpPr>
            <a:spLocks noGrp="1"/>
          </p:cNvSpPr>
          <p:nvPr>
            <p:ph type="title" idx="4294967295"/>
          </p:nvPr>
        </p:nvSpPr>
        <p:spPr>
          <a:xfrm>
            <a:off x="0" y="0"/>
            <a:ext cx="9144000" cy="1981200"/>
          </a:xfrm>
        </p:spPr>
        <p:txBody>
          <a:bodyPr/>
          <a:lstStyle/>
          <a:p>
            <a:pPr algn="l"/>
            <a:r>
              <a:rPr lang="en-US" sz="3000" dirty="0" smtClean="0"/>
              <a:t>Solution – Field</a:t>
            </a:r>
            <a:r>
              <a:rPr lang="en-US" sz="3000" baseline="0" dirty="0" smtClean="0"/>
              <a:t> lines are perpendicular to the surface and point from the positive to the negative</a:t>
            </a:r>
            <a:r>
              <a:rPr lang="en-US" sz="3000" dirty="0" smtClean="0"/>
              <a:t> – Please turn the arrows around on the right hand side!</a:t>
            </a:r>
            <a:endParaRPr lang="en-US" sz="3000" dirty="0"/>
          </a:p>
        </p:txBody>
      </p:sp>
      <p:pic>
        <p:nvPicPr>
          <p:cNvPr id="4" name="Picture 2" descr="http://www.physicsclassroom.com/Class/estatics/u8l4d13.gif"/>
          <p:cNvPicPr>
            <a:picLocks noChangeAspect="1" noChangeArrowheads="1"/>
          </p:cNvPicPr>
          <p:nvPr/>
        </p:nvPicPr>
        <p:blipFill>
          <a:blip r:embed="rId2" cstate="print"/>
          <a:srcRect/>
          <a:stretch>
            <a:fillRect/>
          </a:stretch>
        </p:blipFill>
        <p:spPr bwMode="auto">
          <a:xfrm flipH="1">
            <a:off x="5486400" y="1981200"/>
            <a:ext cx="2895600" cy="4883114"/>
          </a:xfrm>
          <a:prstGeom prst="rect">
            <a:avLst/>
          </a:prstGeom>
          <a:noFill/>
        </p:spPr>
      </p:pic>
      <p:sp>
        <p:nvSpPr>
          <p:cNvPr id="7" name="TextBox 6"/>
          <p:cNvSpPr txBox="1"/>
          <p:nvPr/>
        </p:nvSpPr>
        <p:spPr>
          <a:xfrm>
            <a:off x="7239000" y="4114800"/>
            <a:ext cx="457200" cy="769441"/>
          </a:xfrm>
          <a:prstGeom prst="rect">
            <a:avLst/>
          </a:prstGeom>
          <a:solidFill>
            <a:schemeClr val="accent1">
              <a:lumMod val="40000"/>
              <a:lumOff val="60000"/>
            </a:schemeClr>
          </a:solidFill>
          <a:ln>
            <a:noFill/>
          </a:ln>
        </p:spPr>
        <p:txBody>
          <a:bodyPr wrap="square" rtlCol="0">
            <a:spAutoFit/>
          </a:bodyPr>
          <a:lstStyle/>
          <a:p>
            <a:r>
              <a:rPr lang="en-US" sz="4400" dirty="0" smtClean="0"/>
              <a:t>+</a:t>
            </a:r>
            <a:endParaRPr lang="en-US" sz="4400" dirty="0"/>
          </a:p>
        </p:txBody>
      </p:sp>
      <p:sp>
        <p:nvSpPr>
          <p:cNvPr id="22" name="TextBox 21"/>
          <p:cNvSpPr txBox="1"/>
          <p:nvPr/>
        </p:nvSpPr>
        <p:spPr>
          <a:xfrm>
            <a:off x="6096000" y="4031159"/>
            <a:ext cx="304800" cy="769441"/>
          </a:xfrm>
          <a:prstGeom prst="rect">
            <a:avLst/>
          </a:prstGeom>
          <a:solidFill>
            <a:srgbClr val="FFCCCC"/>
          </a:solidFill>
          <a:ln>
            <a:noFill/>
          </a:ln>
        </p:spPr>
        <p:txBody>
          <a:bodyPr wrap="square" rtlCol="0">
            <a:spAutoFit/>
          </a:bodyPr>
          <a:lstStyle/>
          <a:p>
            <a:r>
              <a:rPr lang="en-US" sz="4400" b="1" dirty="0" smtClean="0"/>
              <a:t>-</a:t>
            </a:r>
            <a:endParaRPr lang="en-US" sz="4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Electrical Potential</a:t>
            </a:r>
            <a:endParaRPr lang="en-US" dirty="0"/>
          </a:p>
        </p:txBody>
      </p:sp>
      <p:sp>
        <p:nvSpPr>
          <p:cNvPr id="3" name="Text Placeholder 2"/>
          <p:cNvSpPr>
            <a:spLocks noGrp="1"/>
          </p:cNvSpPr>
          <p:nvPr>
            <p:ph type="body" idx="4294967295"/>
          </p:nvPr>
        </p:nvSpPr>
        <p:spPr/>
        <p:txBody>
          <a:bodyPr/>
          <a:lstStyle/>
          <a:p>
            <a:r>
              <a:rPr lang="en-US" dirty="0" smtClean="0"/>
              <a:t>Stored</a:t>
            </a:r>
            <a:r>
              <a:rPr lang="en-US" baseline="0" dirty="0" smtClean="0"/>
              <a:t> energy is potential energy</a:t>
            </a:r>
          </a:p>
          <a:p>
            <a:r>
              <a:rPr lang="en-US" baseline="0" dirty="0" smtClean="0"/>
              <a:t>The total energy of a system is conserved, so a change in potential results in movement of electrons, or a change in kinetic energy</a:t>
            </a:r>
          </a:p>
          <a:p>
            <a:r>
              <a:rPr lang="en-US" baseline="0" dirty="0" smtClean="0"/>
              <a:t>Voltage is a measure of electric potential difference in units of Volts</a:t>
            </a:r>
          </a:p>
          <a:p>
            <a:r>
              <a:rPr lang="en-US" baseline="0" dirty="0" smtClean="0"/>
              <a:t>1V = 1Joule/1 Coulomb</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4" name="Picture 4" descr="http://www.physicsclassroom.com/Class/circuits/u9l1c2.gif"/>
          <p:cNvPicPr>
            <a:picLocks noChangeAspect="1" noChangeArrowheads="1"/>
          </p:cNvPicPr>
          <p:nvPr/>
        </p:nvPicPr>
        <p:blipFill>
          <a:blip r:embed="rId2" cstate="print"/>
          <a:srcRect/>
          <a:stretch>
            <a:fillRect/>
          </a:stretch>
        </p:blipFill>
        <p:spPr bwMode="auto">
          <a:xfrm>
            <a:off x="6629400" y="2467276"/>
            <a:ext cx="2514600" cy="1799924"/>
          </a:xfrm>
          <a:prstGeom prst="rect">
            <a:avLst/>
          </a:prstGeom>
          <a:noFill/>
        </p:spPr>
      </p:pic>
      <p:sp>
        <p:nvSpPr>
          <p:cNvPr id="2" name="Title 1"/>
          <p:cNvSpPr>
            <a:spLocks noGrp="1"/>
          </p:cNvSpPr>
          <p:nvPr>
            <p:ph type="title" idx="4294967295"/>
          </p:nvPr>
        </p:nvSpPr>
        <p:spPr/>
        <p:txBody>
          <a:bodyPr/>
          <a:lstStyle/>
          <a:p>
            <a:r>
              <a:rPr lang="en-US" dirty="0" smtClean="0"/>
              <a:t>Electric Potential Difference</a:t>
            </a:r>
            <a:endParaRPr lang="en-US" dirty="0"/>
          </a:p>
        </p:txBody>
      </p:sp>
      <p:sp>
        <p:nvSpPr>
          <p:cNvPr id="3" name="Text Placeholder 2"/>
          <p:cNvSpPr>
            <a:spLocks noGrp="1"/>
          </p:cNvSpPr>
          <p:nvPr>
            <p:ph type="body" idx="4294967295"/>
          </p:nvPr>
        </p:nvSpPr>
        <p:spPr>
          <a:xfrm>
            <a:off x="1371600" y="1752600"/>
            <a:ext cx="6096000" cy="5105400"/>
          </a:xfrm>
        </p:spPr>
        <p:txBody>
          <a:bodyPr/>
          <a:lstStyle/>
          <a:p>
            <a:pPr lvl="0"/>
            <a:r>
              <a:rPr lang="en-US" dirty="0" smtClean="0"/>
              <a:t>Consider of moving a positive test charge in an electric field from location A to location B as shown in the diagram. </a:t>
            </a:r>
          </a:p>
          <a:p>
            <a:pPr lvl="0"/>
            <a:endParaRPr lang="en-US" dirty="0" smtClean="0"/>
          </a:p>
          <a:p>
            <a:pPr lvl="0"/>
            <a:r>
              <a:rPr lang="en-US" dirty="0" smtClean="0"/>
              <a:t>Work will have to be done on the charge by an external force to change its potential energy to a higher value.</a:t>
            </a:r>
          </a:p>
          <a:p>
            <a:pPr lvl="0">
              <a:buNone/>
            </a:pPr>
            <a:endParaRPr lang="en-US" dirty="0"/>
          </a:p>
        </p:txBody>
      </p:sp>
      <p:sp>
        <p:nvSpPr>
          <p:cNvPr id="716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1681"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705600" y="5619750"/>
            <a:ext cx="2381250" cy="108585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752600" y="76200"/>
            <a:ext cx="6858000" cy="1066800"/>
          </a:xfrm>
        </p:spPr>
        <p:txBody>
          <a:bodyPr/>
          <a:lstStyle/>
          <a:p>
            <a:r>
              <a:rPr lang="en-US" dirty="0" smtClean="0"/>
              <a:t>Example</a:t>
            </a:r>
            <a:r>
              <a:rPr lang="en-US" baseline="0" dirty="0" smtClean="0"/>
              <a:t> Problems</a:t>
            </a:r>
            <a:endParaRPr lang="en-US" dirty="0"/>
          </a:p>
        </p:txBody>
      </p:sp>
      <p:sp>
        <p:nvSpPr>
          <p:cNvPr id="3" name="Text Placeholder 2"/>
          <p:cNvSpPr>
            <a:spLocks noGrp="1"/>
          </p:cNvSpPr>
          <p:nvPr>
            <p:ph type="body" idx="4294967295"/>
          </p:nvPr>
        </p:nvSpPr>
        <p:spPr>
          <a:xfrm>
            <a:off x="1447800" y="1447800"/>
            <a:ext cx="7543800" cy="4953000"/>
          </a:xfrm>
        </p:spPr>
        <p:txBody>
          <a:bodyPr/>
          <a:lstStyle/>
          <a:p>
            <a:pPr marL="514350" indent="-514350">
              <a:buAutoNum type="arabicPeriod"/>
            </a:pPr>
            <a:r>
              <a:rPr lang="en-US" sz="2800" dirty="0" smtClean="0"/>
              <a:t>Moving an electron within an electric field would change the ____ the electron.</a:t>
            </a:r>
          </a:p>
          <a:p>
            <a:pPr marL="1314450" lvl="2" indent="-514350">
              <a:buFont typeface="+mj-lt"/>
              <a:buAutoNum type="alphaUcPeriod"/>
            </a:pPr>
            <a:r>
              <a:rPr lang="en-US" dirty="0" smtClean="0"/>
              <a:t>mass of</a:t>
            </a:r>
          </a:p>
          <a:p>
            <a:pPr marL="1314450" lvl="2" indent="-514350">
              <a:buFont typeface="+mj-lt"/>
              <a:buAutoNum type="alphaUcPeriod"/>
            </a:pPr>
            <a:r>
              <a:rPr lang="en-US" dirty="0" smtClean="0"/>
              <a:t>amount of charge on</a:t>
            </a:r>
          </a:p>
          <a:p>
            <a:pPr marL="1314450" lvl="2" indent="-514350">
              <a:buFont typeface="+mj-lt"/>
              <a:buAutoNum type="alphaUcPeriod"/>
            </a:pPr>
            <a:r>
              <a:rPr lang="en-US" dirty="0" smtClean="0"/>
              <a:t>potential energy of </a:t>
            </a:r>
            <a:r>
              <a:rPr lang="en-US" sz="2000" dirty="0" smtClean="0"/>
              <a:t>    </a:t>
            </a:r>
          </a:p>
          <a:p>
            <a:pPr marL="514350" indent="-514350">
              <a:buNone/>
            </a:pPr>
            <a:r>
              <a:rPr lang="en-US" sz="2800" dirty="0" smtClean="0"/>
              <a:t>2. The electron would naturally tend to move ______.</a:t>
            </a:r>
          </a:p>
          <a:p>
            <a:pPr marL="1314450" lvl="2" indent="-514350">
              <a:buFont typeface="+mj-lt"/>
              <a:buAutoNum type="alphaUcPeriod"/>
            </a:pPr>
            <a:r>
              <a:rPr lang="en-US" dirty="0" smtClean="0"/>
              <a:t>From an area of high potential to an area of low potential</a:t>
            </a:r>
          </a:p>
          <a:p>
            <a:pPr marL="1314450" lvl="2" indent="-514350">
              <a:buFont typeface="+mj-lt"/>
              <a:buAutoNum type="alphaUcPeriod"/>
            </a:pPr>
            <a:r>
              <a:rPr lang="en-US" dirty="0" smtClean="0"/>
              <a:t>From an area of low potential to an area of high potential</a:t>
            </a:r>
          </a:p>
          <a:p>
            <a:pPr marL="1314450" lvl="2" indent="-514350">
              <a:buFont typeface="+mj-lt"/>
              <a:buAutoNum type="alphaUcPeriod"/>
            </a:pPr>
            <a:r>
              <a:rPr lang="en-US" dirty="0" smtClean="0"/>
              <a:t>Neither – it will not move at all</a:t>
            </a:r>
          </a:p>
          <a:p>
            <a:pPr>
              <a:buNone/>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500"/>
                                        <p:tgtEl>
                                          <p:spTgt spid="3">
                                            <p:txEl>
                                              <p:pRg st="4" end="4"/>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dissolve">
                                      <p:cBhvr>
                                        <p:cTn id="24" dur="500"/>
                                        <p:tgtEl>
                                          <p:spTgt spid="3">
                                            <p:txEl>
                                              <p:pRg st="5" end="5"/>
                                            </p:txEl>
                                          </p:spTgt>
                                        </p:tgtEl>
                                      </p:cBhvr>
                                    </p:animEffect>
                                  </p:childTnLst>
                                </p:cTn>
                              </p:par>
                              <p:par>
                                <p:cTn id="25" presetID="9"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par>
                                <p:cTn id="28" presetID="9" presetClass="entr" presetSubtype="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dissolve">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0" y="609600"/>
            <a:ext cx="8839200" cy="1905000"/>
          </a:xfrm>
        </p:spPr>
        <p:txBody>
          <a:bodyPr/>
          <a:lstStyle/>
          <a:p>
            <a:pPr algn="l"/>
            <a:r>
              <a:rPr lang="en-US" sz="2800" dirty="0" smtClean="0"/>
              <a:t>The following circuit consist of a D-cell and a light bulb. Use &gt;, &lt;, and = symbols to compare the electric potential at A to B and at C to D. Indicate whether the devices add energy to or remove energy from the charge.</a:t>
            </a:r>
            <a:endParaRPr lang="en-US" sz="2800" dirty="0"/>
          </a:p>
        </p:txBody>
      </p:sp>
      <p:pic>
        <p:nvPicPr>
          <p:cNvPr id="72706" name="Picture 2" descr="http://www.physicsclassroom.com/Class/circuits/u9l1c7.gif"/>
          <p:cNvPicPr>
            <a:picLocks noChangeAspect="1" noChangeArrowheads="1"/>
          </p:cNvPicPr>
          <p:nvPr/>
        </p:nvPicPr>
        <p:blipFill>
          <a:blip r:embed="rId2" cstate="print"/>
          <a:srcRect/>
          <a:stretch>
            <a:fillRect/>
          </a:stretch>
        </p:blipFill>
        <p:spPr bwMode="auto">
          <a:xfrm>
            <a:off x="227945" y="3352800"/>
            <a:ext cx="8763655" cy="25908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Idea design template">
  <a:themeElements>
    <a:clrScheme name="Office Theme 12">
      <a:dk1>
        <a:srgbClr val="000000"/>
      </a:dk1>
      <a:lt1>
        <a:srgbClr val="FFFFFF"/>
      </a:lt1>
      <a:dk2>
        <a:srgbClr val="954B01"/>
      </a:dk2>
      <a:lt2>
        <a:srgbClr val="969696"/>
      </a:lt2>
      <a:accent1>
        <a:srgbClr val="FBDF53"/>
      </a:accent1>
      <a:accent2>
        <a:srgbClr val="E3A803"/>
      </a:accent2>
      <a:accent3>
        <a:srgbClr val="FFFFFF"/>
      </a:accent3>
      <a:accent4>
        <a:srgbClr val="000000"/>
      </a:accent4>
      <a:accent5>
        <a:srgbClr val="FDECB3"/>
      </a:accent5>
      <a:accent6>
        <a:srgbClr val="CE9802"/>
      </a:accent6>
      <a:hlink>
        <a:srgbClr val="CC3300"/>
      </a:hlink>
      <a:folHlink>
        <a:srgbClr val="996600"/>
      </a:folHlink>
    </a:clrScheme>
    <a:fontScheme name="Office Them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Office Theme 1">
        <a:dk1>
          <a:srgbClr val="000000"/>
        </a:dk1>
        <a:lt1>
          <a:srgbClr val="FFFFFF"/>
        </a:lt1>
        <a:dk2>
          <a:srgbClr val="763B00"/>
        </a:dk2>
        <a:lt2>
          <a:srgbClr val="808080"/>
        </a:lt2>
        <a:accent1>
          <a:srgbClr val="EBD7B3"/>
        </a:accent1>
        <a:accent2>
          <a:srgbClr val="333399"/>
        </a:accent2>
        <a:accent3>
          <a:srgbClr val="FFFFFF"/>
        </a:accent3>
        <a:accent4>
          <a:srgbClr val="000000"/>
        </a:accent4>
        <a:accent5>
          <a:srgbClr val="F3E8D6"/>
        </a:accent5>
        <a:accent6>
          <a:srgbClr val="2D2D8A"/>
        </a:accent6>
        <a:hlink>
          <a:srgbClr val="CA6B02"/>
        </a:hlink>
        <a:folHlink>
          <a:srgbClr val="CC99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CC"/>
        </a:lt1>
        <a:dk2>
          <a:srgbClr val="AB3201"/>
        </a:dk2>
        <a:lt2>
          <a:srgbClr val="969696"/>
        </a:lt2>
        <a:accent1>
          <a:srgbClr val="FFEE99"/>
        </a:accent1>
        <a:accent2>
          <a:srgbClr val="FF6600"/>
        </a:accent2>
        <a:accent3>
          <a:srgbClr val="FFFFE2"/>
        </a:accent3>
        <a:accent4>
          <a:srgbClr val="000000"/>
        </a:accent4>
        <a:accent5>
          <a:srgbClr val="FFF5CA"/>
        </a:accent5>
        <a:accent6>
          <a:srgbClr val="E75C00"/>
        </a:accent6>
        <a:hlink>
          <a:srgbClr val="CC9900"/>
        </a:hlink>
        <a:folHlink>
          <a:srgbClr val="FF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D9"/>
        </a:lt1>
        <a:dk2>
          <a:srgbClr val="775D1B"/>
        </a:dk2>
        <a:lt2>
          <a:srgbClr val="777777"/>
        </a:lt2>
        <a:accent1>
          <a:srgbClr val="FFFFEF"/>
        </a:accent1>
        <a:accent2>
          <a:srgbClr val="996633"/>
        </a:accent2>
        <a:accent3>
          <a:srgbClr val="FFFFE9"/>
        </a:accent3>
        <a:accent4>
          <a:srgbClr val="000000"/>
        </a:accent4>
        <a:accent5>
          <a:srgbClr val="FFFFF6"/>
        </a:accent5>
        <a:accent6>
          <a:srgbClr val="8A5C2D"/>
        </a:accent6>
        <a:hlink>
          <a:srgbClr val="FF9933"/>
        </a:hlink>
        <a:folHlink>
          <a:srgbClr val="663300"/>
        </a:folHlink>
      </a:clrScheme>
      <a:clrMap bg1="lt1" tx1="dk1" bg2="lt2" tx2="dk2" accent1="accent1" accent2="accent2" accent3="accent3" accent4="accent4" accent5="accent5" accent6="accent6" hlink="hlink" folHlink="folHlink"/>
    </a:extraClrScheme>
    <a:extraClrScheme>
      <a:clrScheme name="Office Theme 4">
        <a:dk1>
          <a:srgbClr val="663300"/>
        </a:dk1>
        <a:lt1>
          <a:srgbClr val="CC9900"/>
        </a:lt1>
        <a:dk2>
          <a:srgbClr val="9A4838"/>
        </a:dk2>
        <a:lt2>
          <a:srgbClr val="005A58"/>
        </a:lt2>
        <a:accent1>
          <a:srgbClr val="F8E68C"/>
        </a:accent1>
        <a:accent2>
          <a:srgbClr val="C9AC33"/>
        </a:accent2>
        <a:accent3>
          <a:srgbClr val="E2CAAA"/>
        </a:accent3>
        <a:accent4>
          <a:srgbClr val="562A00"/>
        </a:accent4>
        <a:accent5>
          <a:srgbClr val="FBF0C5"/>
        </a:accent5>
        <a:accent6>
          <a:srgbClr val="B69B2D"/>
        </a:accent6>
        <a:hlink>
          <a:srgbClr val="C84F04"/>
        </a:hlink>
        <a:folHlink>
          <a:srgbClr val="996633"/>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0099CC"/>
        </a:lt1>
        <a:dk2>
          <a:srgbClr val="7D4227"/>
        </a:dk2>
        <a:lt2>
          <a:srgbClr val="003366"/>
        </a:lt2>
        <a:accent1>
          <a:srgbClr val="0099CC"/>
        </a:accent1>
        <a:accent2>
          <a:srgbClr val="CC9900"/>
        </a:accent2>
        <a:accent3>
          <a:srgbClr val="AACAE2"/>
        </a:accent3>
        <a:accent4>
          <a:srgbClr val="000000"/>
        </a:accent4>
        <a:accent5>
          <a:srgbClr val="AACAE2"/>
        </a:accent5>
        <a:accent6>
          <a:srgbClr val="B98A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Office Theme 6">
        <a:dk1>
          <a:srgbClr val="333333"/>
        </a:dk1>
        <a:lt1>
          <a:srgbClr val="C0C0C0"/>
        </a:lt1>
        <a:dk2>
          <a:srgbClr val="98462C"/>
        </a:dk2>
        <a:lt2>
          <a:srgbClr val="800000"/>
        </a:lt2>
        <a:accent1>
          <a:srgbClr val="FFDC85"/>
        </a:accent1>
        <a:accent2>
          <a:srgbClr val="946C3C"/>
        </a:accent2>
        <a:accent3>
          <a:srgbClr val="DCDCDC"/>
        </a:accent3>
        <a:accent4>
          <a:srgbClr val="2A2A2A"/>
        </a:accent4>
        <a:accent5>
          <a:srgbClr val="FFEBC2"/>
        </a:accent5>
        <a:accent6>
          <a:srgbClr val="866135"/>
        </a:accent6>
        <a:hlink>
          <a:srgbClr val="FF9933"/>
        </a:hlink>
        <a:folHlink>
          <a:srgbClr val="FF6600"/>
        </a:folHlink>
      </a:clrScheme>
      <a:clrMap bg1="lt1" tx1="dk1" bg2="lt2" tx2="dk2" accent1="accent1" accent2="accent2" accent3="accent3" accent4="accent4" accent5="accent5" accent6="accent6" hlink="hlink" folHlink="folHlink"/>
    </a:extraClrScheme>
    <a:extraClrScheme>
      <a:clrScheme name="Office Theme 7">
        <a:dk1>
          <a:srgbClr val="493737"/>
        </a:dk1>
        <a:lt1>
          <a:srgbClr val="9DA092"/>
        </a:lt1>
        <a:dk2>
          <a:srgbClr val="C5C5BF"/>
        </a:dk2>
        <a:lt2>
          <a:srgbClr val="777777"/>
        </a:lt2>
        <a:accent1>
          <a:srgbClr val="999079"/>
        </a:accent1>
        <a:accent2>
          <a:srgbClr val="C68162"/>
        </a:accent2>
        <a:accent3>
          <a:srgbClr val="CCCDC7"/>
        </a:accent3>
        <a:accent4>
          <a:srgbClr val="3D2D2D"/>
        </a:accent4>
        <a:accent5>
          <a:srgbClr val="CAC6BE"/>
        </a:accent5>
        <a:accent6>
          <a:srgbClr val="B37458"/>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Office Theme 8">
        <a:dk1>
          <a:srgbClr val="663300"/>
        </a:dk1>
        <a:lt1>
          <a:srgbClr val="BB976B"/>
        </a:lt1>
        <a:dk2>
          <a:srgbClr val="DFC08D"/>
        </a:dk2>
        <a:lt2>
          <a:srgbClr val="2D2015"/>
        </a:lt2>
        <a:accent1>
          <a:srgbClr val="B46F48"/>
        </a:accent1>
        <a:accent2>
          <a:srgbClr val="8F5F2F"/>
        </a:accent2>
        <a:accent3>
          <a:srgbClr val="DAC9BA"/>
        </a:accent3>
        <a:accent4>
          <a:srgbClr val="562A00"/>
        </a:accent4>
        <a:accent5>
          <a:srgbClr val="D6BBB1"/>
        </a:accent5>
        <a:accent6>
          <a:srgbClr val="81552A"/>
        </a:accent6>
        <a:hlink>
          <a:srgbClr val="CCB400"/>
        </a:hlink>
        <a:folHlink>
          <a:srgbClr val="B4BFC0"/>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777777"/>
        </a:dk2>
        <a:lt2>
          <a:srgbClr val="333333"/>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F8F8F8"/>
        </a:folHlink>
      </a:clrScheme>
      <a:clrMap bg1="lt1" tx1="dk1" bg2="lt2" tx2="dk2" accent1="accent1" accent2="accent2" accent3="accent3" accent4="accent4" accent5="accent5" accent6="accent6" hlink="hlink" folHlink="folHlink"/>
    </a:extraClrScheme>
    <a:extraClrScheme>
      <a:clrScheme name="Office Theme 10">
        <a:dk1>
          <a:srgbClr val="000000"/>
        </a:dk1>
        <a:lt1>
          <a:srgbClr val="FFFFFF"/>
        </a:lt1>
        <a:dk2>
          <a:srgbClr val="A84204"/>
        </a:dk2>
        <a:lt2>
          <a:srgbClr val="808080"/>
        </a:lt2>
        <a:accent1>
          <a:srgbClr val="FFDB99"/>
        </a:accent1>
        <a:accent2>
          <a:srgbClr val="FEEACA"/>
        </a:accent2>
        <a:accent3>
          <a:srgbClr val="FFFFFF"/>
        </a:accent3>
        <a:accent4>
          <a:srgbClr val="000000"/>
        </a:accent4>
        <a:accent5>
          <a:srgbClr val="FFEACA"/>
        </a:accent5>
        <a:accent6>
          <a:srgbClr val="E6D4B7"/>
        </a:accent6>
        <a:hlink>
          <a:srgbClr val="5F5F5F"/>
        </a:hlink>
        <a:folHlink>
          <a:srgbClr val="993300"/>
        </a:folHlink>
      </a:clrScheme>
      <a:clrMap bg1="lt1" tx1="dk1" bg2="lt2" tx2="dk2" accent1="accent1" accent2="accent2" accent3="accent3" accent4="accent4" accent5="accent5" accent6="accent6" hlink="hlink" folHlink="folHlink"/>
    </a:extraClrScheme>
    <a:extraClrScheme>
      <a:clrScheme name="Office Theme 11">
        <a:dk1>
          <a:srgbClr val="800000"/>
        </a:dk1>
        <a:lt1>
          <a:srgbClr val="996633"/>
        </a:lt1>
        <a:dk2>
          <a:srgbClr val="854019"/>
        </a:dk2>
        <a:lt2>
          <a:srgbClr val="5C1F00"/>
        </a:lt2>
        <a:accent1>
          <a:srgbClr val="E5AE55"/>
        </a:accent1>
        <a:accent2>
          <a:srgbClr val="BE7960"/>
        </a:accent2>
        <a:accent3>
          <a:srgbClr val="CAB8AD"/>
        </a:accent3>
        <a:accent4>
          <a:srgbClr val="6C0000"/>
        </a:accent4>
        <a:accent5>
          <a:srgbClr val="F0D3B4"/>
        </a:accent5>
        <a:accent6>
          <a:srgbClr val="AC6D56"/>
        </a:accent6>
        <a:hlink>
          <a:srgbClr val="FFF4A5"/>
        </a:hlink>
        <a:folHlink>
          <a:srgbClr val="83650F"/>
        </a:folHlink>
      </a:clrScheme>
      <a:clrMap bg1="lt1" tx1="dk1" bg2="lt2" tx2="dk2" accent1="accent1" accent2="accent2" accent3="accent3" accent4="accent4" accent5="accent5" accent6="accent6" hlink="hlink" folHlink="folHlink"/>
    </a:extraClrScheme>
    <a:extraClrScheme>
      <a:clrScheme name="Office Theme 12">
        <a:dk1>
          <a:srgbClr val="000000"/>
        </a:dk1>
        <a:lt1>
          <a:srgbClr val="FFFFFF"/>
        </a:lt1>
        <a:dk2>
          <a:srgbClr val="954B01"/>
        </a:dk2>
        <a:lt2>
          <a:srgbClr val="969696"/>
        </a:lt2>
        <a:accent1>
          <a:srgbClr val="FBDF53"/>
        </a:accent1>
        <a:accent2>
          <a:srgbClr val="E3A803"/>
        </a:accent2>
        <a:accent3>
          <a:srgbClr val="FFFFFF"/>
        </a:accent3>
        <a:accent4>
          <a:srgbClr val="000000"/>
        </a:accent4>
        <a:accent5>
          <a:srgbClr val="FDECB3"/>
        </a:accent5>
        <a:accent6>
          <a:srgbClr val="CE9802"/>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Idea design template</Template>
  <TotalTime>1958</TotalTime>
  <Words>1943</Words>
  <Application>Microsoft Office PowerPoint</Application>
  <PresentationFormat>On-screen Show (4:3)</PresentationFormat>
  <Paragraphs>163</Paragraphs>
  <Slides>28</Slides>
  <Notes>6</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Idea design template</vt:lpstr>
      <vt:lpstr>Moving Electricity – Electrical Circuits and Current</vt:lpstr>
      <vt:lpstr>Bellwork Charge Q acts as a point charge to create an electric field. Its strength, measured a distance of 30 cm away, is 40 N/C. What is the magnitude of the electric field strength that you would expect to be measured at a distance of ...</vt:lpstr>
      <vt:lpstr>Slide 3</vt:lpstr>
      <vt:lpstr>Diagram the electric field lines for the following configuration of two objects. Place arrows on your field lines.</vt:lpstr>
      <vt:lpstr>Solution – Field lines are perpendicular to the surface and point from the positive to the negative – Please turn the arrows around on the right hand side!</vt:lpstr>
      <vt:lpstr>Electrical Potential</vt:lpstr>
      <vt:lpstr>Electric Potential Difference</vt:lpstr>
      <vt:lpstr>Example Problems</vt:lpstr>
      <vt:lpstr>The following circuit consist of a D-cell and a light bulb. Use &gt;, &lt;, and = symbols to compare the electric potential at A to B and at C to D. Indicate whether the devices add energy to or remove energy from the charge.</vt:lpstr>
      <vt:lpstr>The battery adds energy to the charge to move it from the low potential, negative terminal to the high potential, positive terminal. The light bulb removes energy from the charge. </vt:lpstr>
      <vt:lpstr>Capacitors</vt:lpstr>
      <vt:lpstr>Example Problem: In the movie Tango and Cash, Kurt Russell and Sylvester Stallone escape from a prison by jumping off the top of a tall wall through the air and onto a high-voltage power line. Before the jump, Stallone objects to the idea, telling Russell "We're going to fry." Russell responds with "You didn't take high school Physics did you. As long as you're only touching one wire and you're feet aren't touching the ground, you don't get electrocuted." Is this a correct statement?</vt:lpstr>
      <vt:lpstr> </vt:lpstr>
      <vt:lpstr>Current – the rate of flow of net charge</vt:lpstr>
      <vt:lpstr>Example Problems</vt:lpstr>
      <vt:lpstr>Resistance and Ohm’s Law</vt:lpstr>
      <vt:lpstr>Use the Ohm's law equation to determine the missing values in the following circuits </vt:lpstr>
      <vt:lpstr>Slide 18</vt:lpstr>
      <vt:lpstr>Resistance is the hindrance to the flow of charge.</vt:lpstr>
      <vt:lpstr>Slide 20</vt:lpstr>
      <vt:lpstr>Relationship between Resistance and Type of Wire</vt:lpstr>
      <vt:lpstr>Household circuits are often wired with two different widths of wires: 12-gauge and 14-gauge. The 12-gauge wire has a diameter of 1/12 inch while the 14-gauge wire has a diameter of 1/14 inch. Thus, 12-gauge wire has a wider cross section than 14-gauge wire. A 20-Amp circuit used for wall receptacles should be wired using 12-gauge wire and a 15-Amp circuit used for lighting and fan circuits should be wired using 14-gauge wire. Explain the physics behind such an electrical code.</vt:lpstr>
      <vt:lpstr>Answer</vt:lpstr>
      <vt:lpstr>2. Based on the information stated in the above question, explain the risk involved in using 14-gauge wire in a circuit that will be used to power an 16-ampere power saw.</vt:lpstr>
      <vt:lpstr>3. Determine the resistance of a 1-mile length of 12-gauge copper wire. Given: 1 mile = 1609 meters and diameter = 0.2117 cm.</vt:lpstr>
      <vt:lpstr> 4. Two wires - A and B - with circular cross-sections have identical lengths and are made of the same material. Yet, wire A has four times the resistance of wire B. How many times greater is the diameter of wire B than wire A?</vt:lpstr>
      <vt:lpstr>Independent Practice</vt:lpstr>
      <vt:lpstr>Warm Up</vt:lpstr>
    </vt:vector>
  </TitlesOfParts>
  <Company>Falcon School District 49</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Moving Electricity – Electrical Circuits and Current</dc:title>
  <dc:creator>jgray</dc:creator>
  <cp:lastModifiedBy>jgray</cp:lastModifiedBy>
  <cp:revision>86</cp:revision>
  <dcterms:created xsi:type="dcterms:W3CDTF">2009-03-06T11:51:29Z</dcterms:created>
  <dcterms:modified xsi:type="dcterms:W3CDTF">2010-03-03T21:15:58Z</dcterms:modified>
</cp:coreProperties>
</file>