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2" r:id="rId14"/>
    <p:sldId id="271" r:id="rId15"/>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86294"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0" y="4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75" tIns="46638" rIns="93275" bIns="46638"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75" tIns="46638" rIns="93275" bIns="46638" rtlCol="0"/>
          <a:lstStyle>
            <a:lvl1pPr algn="r">
              <a:defRPr sz="1200"/>
            </a:lvl1pPr>
          </a:lstStyle>
          <a:p>
            <a:fld id="{27C90F60-D27D-4E37-AC8C-361F086D6418}" type="datetimeFigureOut">
              <a:rPr lang="en-US" smtClean="0"/>
              <a:pPr/>
              <a:t>11/17/2010</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75" tIns="46638" rIns="93275" bIns="46638"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75" tIns="46638" rIns="93275" bIns="46638" rtlCol="0" anchor="b"/>
          <a:lstStyle>
            <a:lvl1pPr algn="r">
              <a:defRPr sz="1200"/>
            </a:lvl1pPr>
          </a:lstStyle>
          <a:p>
            <a:fld id="{52D9390B-5C06-45FB-9A25-A0C39761A11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75" tIns="46638" rIns="93275" bIns="46638"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75" tIns="46638" rIns="93275" bIns="46638" rtlCol="0"/>
          <a:lstStyle>
            <a:lvl1pPr algn="r">
              <a:defRPr sz="1200"/>
            </a:lvl1pPr>
          </a:lstStyle>
          <a:p>
            <a:fld id="{C8F91E0C-7377-4153-91DC-6DB86E866F98}" type="datetimeFigureOut">
              <a:rPr lang="en-US" smtClean="0"/>
              <a:pPr/>
              <a:t>11/17/2010</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75" tIns="46638" rIns="93275" bIns="46638" rtlCol="0" anchor="ctr"/>
          <a:lstStyle/>
          <a:p>
            <a:endParaRPr lang="en-US"/>
          </a:p>
        </p:txBody>
      </p:sp>
      <p:sp>
        <p:nvSpPr>
          <p:cNvPr id="5" name="Notes Placeholder 4"/>
          <p:cNvSpPr>
            <a:spLocks noGrp="1"/>
          </p:cNvSpPr>
          <p:nvPr>
            <p:ph type="body" sz="quarter" idx="3"/>
          </p:nvPr>
        </p:nvSpPr>
        <p:spPr>
          <a:xfrm>
            <a:off x="701993" y="4420317"/>
            <a:ext cx="5615940" cy="4187666"/>
          </a:xfrm>
          <a:prstGeom prst="rect">
            <a:avLst/>
          </a:prstGeom>
        </p:spPr>
        <p:txBody>
          <a:bodyPr vert="horz" lIns="93275" tIns="46638" rIns="93275" bIns="466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75" tIns="46638" rIns="93275" bIns="46638"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75" tIns="46638" rIns="93275" bIns="46638" rtlCol="0" anchor="b"/>
          <a:lstStyle>
            <a:lvl1pPr algn="r">
              <a:defRPr sz="1200"/>
            </a:lvl1pPr>
          </a:lstStyle>
          <a:p>
            <a:fld id="{775F0D11-BF3C-4078-B268-C424E8996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tray"/><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5F0D11-BF3C-4078-B268-C424E8996C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work was done by</a:t>
            </a:r>
            <a:r>
              <a:rPr lang="en-US" baseline="0" dirty="0" smtClean="0"/>
              <a:t> </a:t>
            </a:r>
            <a:r>
              <a:rPr lang="en-US" dirty="0" smtClean="0"/>
              <a:t>the </a:t>
            </a:r>
            <a:r>
              <a:rPr lang="en-US" dirty="0" smtClean="0">
                <a:hlinkClick r:id="rId3"/>
              </a:rPr>
              <a:t>waiter who carried a tray full of meals above his head by one arm straight across the room at constant speed</a:t>
            </a:r>
            <a:r>
              <a:rPr lang="en-US" dirty="0" smtClean="0"/>
              <a:t>. It was mentioned earlier that the waiter does not do work </a:t>
            </a:r>
            <a:r>
              <a:rPr lang="en-US" u="sng" dirty="0" smtClean="0"/>
              <a:t>upon the tray</a:t>
            </a:r>
            <a:r>
              <a:rPr lang="en-US" dirty="0" smtClean="0"/>
              <a:t> as he carries it across the room. The force supplied by the waiter on the tray is an upward force and the displacement of the tray is a horizontal displacement. As such, the angle between the force and the displacement is 90 degrees. If the work done by the waiter on the tray were to be calculated, then the results would be 0. Regardless of the magnitude of the force and displacement, F*d*cosine 90 degrees is 0 (since the cosine of 90 degrees is 0). A vertical force can never cause a horizontal displacement; thus, a vertical force does not do work on a horizontally displaced object!! It can be accurately noted that the waiter's hand did push forward on the tray for a brief period of time to accelerate it from rest to a final walking speed. But once </a:t>
            </a:r>
            <a:r>
              <a:rPr lang="en-US" i="1" dirty="0" smtClean="0"/>
              <a:t>up to speed</a:t>
            </a:r>
            <a:r>
              <a:rPr lang="en-US" dirty="0" smtClean="0"/>
              <a:t>, the tray will stay in its straight-line motion at a constant speed without a forward force. And if the only force exerted upon the tray during the constant speed stage of its motion is upward, then no work is done upon the tray. Again, a vertical force does not do work on a horizontally displaced object.</a:t>
            </a:r>
            <a:endParaRPr lang="en-US" dirty="0"/>
          </a:p>
        </p:txBody>
      </p:sp>
      <p:sp>
        <p:nvSpPr>
          <p:cNvPr id="4" name="Slide Number Placeholder 3"/>
          <p:cNvSpPr>
            <a:spLocks noGrp="1"/>
          </p:cNvSpPr>
          <p:nvPr>
            <p:ph type="sldNum" sz="quarter" idx="10"/>
          </p:nvPr>
        </p:nvSpPr>
        <p:spPr/>
        <p:txBody>
          <a:bodyPr/>
          <a:lstStyle/>
          <a:p>
            <a:fld id="{775F0D11-BF3C-4078-B268-C424E8996C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5F0D11-BF3C-4078-B268-C424E8996CB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6B036-D2EB-44B7-8444-DB7D317616A8}" type="datetimeFigureOut">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53145-5DCC-4F28-9B02-3AB93E305D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1">
                <a:tint val="44500"/>
                <a:satMod val="160000"/>
              </a:schemeClr>
            </a:gs>
            <a:gs pos="100000">
              <a:schemeClr val="accent1">
                <a:tint val="23500"/>
                <a:satMod val="1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6B036-D2EB-44B7-8444-DB7D317616A8}" type="datetimeFigureOut">
              <a:rPr lang="en-US" smtClean="0"/>
              <a:pPr/>
              <a:t>11/17/2010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53145-5DCC-4F28-9B02-3AB93E305D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lenbrook.k12.il.us/gbssci/phys/mmedia/energy/au.html"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838200"/>
          </a:xfrm>
        </p:spPr>
        <p:txBody>
          <a:bodyPr/>
          <a:lstStyle/>
          <a:p>
            <a:r>
              <a:rPr lang="en-US" dirty="0" smtClean="0"/>
              <a:t>Work Done by a Constant Force</a:t>
            </a:r>
            <a:endParaRPr lang="en-US" dirty="0"/>
          </a:p>
        </p:txBody>
      </p:sp>
      <p:sp>
        <p:nvSpPr>
          <p:cNvPr id="3" name="Subtitle 2"/>
          <p:cNvSpPr>
            <a:spLocks noGrp="1"/>
          </p:cNvSpPr>
          <p:nvPr>
            <p:ph type="subTitle" idx="1"/>
          </p:nvPr>
        </p:nvSpPr>
        <p:spPr>
          <a:xfrm>
            <a:off x="990600" y="914400"/>
            <a:ext cx="7772400" cy="2590800"/>
          </a:xfrm>
        </p:spPr>
        <p:txBody>
          <a:bodyPr>
            <a:normAutofit lnSpcReduction="10000"/>
          </a:bodyPr>
          <a:lstStyle/>
          <a:p>
            <a:pPr algn="l"/>
            <a:r>
              <a:rPr lang="en-US" dirty="0" smtClean="0">
                <a:solidFill>
                  <a:schemeClr val="tx1"/>
                </a:solidFill>
              </a:rPr>
              <a:t>Objectives: </a:t>
            </a:r>
          </a:p>
          <a:p>
            <a:pPr marL="514350" indent="-514350" algn="l">
              <a:buAutoNum type="arabicPeriod"/>
            </a:pPr>
            <a:r>
              <a:rPr lang="en-US" dirty="0" smtClean="0">
                <a:solidFill>
                  <a:schemeClr val="tx1"/>
                </a:solidFill>
              </a:rPr>
              <a:t>Define mechanical work.</a:t>
            </a:r>
          </a:p>
          <a:p>
            <a:pPr marL="514350" indent="-514350" algn="l">
              <a:buAutoNum type="arabicPeriod"/>
            </a:pPr>
            <a:r>
              <a:rPr lang="en-US" dirty="0" smtClean="0">
                <a:solidFill>
                  <a:schemeClr val="tx1"/>
                </a:solidFill>
              </a:rPr>
              <a:t>Calculate the work done in various situations.</a:t>
            </a:r>
          </a:p>
          <a:p>
            <a:pPr marL="514350" indent="-514350" algn="l"/>
            <a:r>
              <a:rPr lang="en-US" dirty="0" smtClean="0">
                <a:solidFill>
                  <a:schemeClr val="tx1"/>
                </a:solidFill>
              </a:rPr>
              <a:t>	</a:t>
            </a:r>
            <a:r>
              <a:rPr lang="en-US" b="1" dirty="0" smtClean="0">
                <a:solidFill>
                  <a:schemeClr val="tx1"/>
                </a:solidFill>
              </a:rPr>
              <a:t>Work = </a:t>
            </a:r>
            <a:r>
              <a:rPr lang="en-US" b="1" dirty="0" err="1" smtClean="0">
                <a:solidFill>
                  <a:schemeClr val="tx1"/>
                </a:solidFill>
              </a:rPr>
              <a:t>Fcos</a:t>
            </a:r>
            <a:r>
              <a:rPr lang="en-US" b="1" dirty="0" err="1" smtClean="0">
                <a:solidFill>
                  <a:schemeClr val="tx1"/>
                </a:solidFill>
                <a:sym typeface="Symbol"/>
              </a:rPr>
              <a:t>d</a:t>
            </a:r>
            <a:endParaRPr lang="en-US" b="1" dirty="0" smtClean="0">
              <a:solidFill>
                <a:schemeClr val="tx1"/>
              </a:solidFill>
            </a:endParaRPr>
          </a:p>
        </p:txBody>
      </p:sp>
      <p:pic>
        <p:nvPicPr>
          <p:cNvPr id="18436" name="Picture 4" descr="http://hyperphysics.phy-astr.gsu.edu/hbase/imgmec/worka.gif"/>
          <p:cNvPicPr>
            <a:picLocks noChangeAspect="1" noChangeArrowheads="1"/>
          </p:cNvPicPr>
          <p:nvPr/>
        </p:nvPicPr>
        <p:blipFill>
          <a:blip r:embed="rId3" cstate="print"/>
          <a:srcRect l="6135" r="39669"/>
          <a:stretch>
            <a:fillRect/>
          </a:stretch>
        </p:blipFill>
        <p:spPr bwMode="auto">
          <a:xfrm>
            <a:off x="533400" y="3733800"/>
            <a:ext cx="8077200" cy="2371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algn="l"/>
            <a:r>
              <a:rPr lang="en-US" dirty="0" smtClean="0"/>
              <a:t>Example 1: A 500. kg elevator is pulled up by a constant force of 5500 N for a distance of 50.0 m.</a:t>
            </a:r>
            <a:endParaRPr lang="en-US" dirty="0"/>
          </a:p>
        </p:txBody>
      </p:sp>
      <p:sp>
        <p:nvSpPr>
          <p:cNvPr id="3" name="Content Placeholder 2"/>
          <p:cNvSpPr>
            <a:spLocks noGrp="1"/>
          </p:cNvSpPr>
          <p:nvPr>
            <p:ph idx="1"/>
          </p:nvPr>
        </p:nvSpPr>
        <p:spPr>
          <a:xfrm>
            <a:off x="457200" y="2133600"/>
            <a:ext cx="8229600" cy="3992563"/>
          </a:xfrm>
        </p:spPr>
        <p:txBody>
          <a:bodyPr/>
          <a:lstStyle/>
          <a:p>
            <a:pPr marL="514350" indent="-514350">
              <a:buFont typeface="+mj-lt"/>
              <a:buAutoNum type="alphaLcParenR"/>
            </a:pPr>
            <a:r>
              <a:rPr lang="en-US" dirty="0" smtClean="0"/>
              <a:t>Find the work done by the constant upward force</a:t>
            </a:r>
          </a:p>
          <a:p>
            <a:pPr marL="514350" indent="-514350">
              <a:buFont typeface="+mj-lt"/>
              <a:buAutoNum type="alphaLcParenR"/>
            </a:pPr>
            <a:r>
              <a:rPr lang="en-US" dirty="0" smtClean="0"/>
              <a:t>Find the work done by the gravitational force</a:t>
            </a:r>
          </a:p>
          <a:p>
            <a:pPr marL="514350" indent="-514350">
              <a:buFont typeface="+mj-lt"/>
              <a:buAutoNum type="alphaLcParenR"/>
            </a:pPr>
            <a:r>
              <a:rPr lang="en-US" dirty="0" smtClean="0"/>
              <a:t>Find the net work done on the elevator (the work done by the net force)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3200" dirty="0" smtClean="0"/>
              <a:t>Solution to Example 1</a:t>
            </a:r>
            <a:endParaRPr lang="en-US" sz="3200" dirty="0"/>
          </a:p>
        </p:txBody>
      </p:sp>
      <p:sp>
        <p:nvSpPr>
          <p:cNvPr id="3" name="Content Placeholder 2"/>
          <p:cNvSpPr>
            <a:spLocks noGrp="1"/>
          </p:cNvSpPr>
          <p:nvPr>
            <p:ph idx="1"/>
          </p:nvPr>
        </p:nvSpPr>
        <p:spPr>
          <a:xfrm>
            <a:off x="0" y="808037"/>
            <a:ext cx="9144000" cy="5516563"/>
          </a:xfrm>
        </p:spPr>
        <p:txBody>
          <a:bodyPr>
            <a:normAutofit lnSpcReduction="10000"/>
          </a:bodyPr>
          <a:lstStyle/>
          <a:p>
            <a:r>
              <a:rPr lang="en-US" dirty="0" smtClean="0"/>
              <a:t>Givens: </a:t>
            </a:r>
            <a:r>
              <a:rPr lang="en-US" dirty="0" err="1" smtClean="0"/>
              <a:t>F</a:t>
            </a:r>
            <a:r>
              <a:rPr lang="en-US" baseline="-25000" dirty="0" err="1" smtClean="0"/>
              <a:t>up</a:t>
            </a:r>
            <a:r>
              <a:rPr lang="en-US" baseline="-25000" dirty="0" smtClean="0"/>
              <a:t> </a:t>
            </a:r>
            <a:r>
              <a:rPr lang="en-US" baseline="0" dirty="0" smtClean="0"/>
              <a:t>= 5500 N, d = 50.0 m up</a:t>
            </a:r>
          </a:p>
          <a:p>
            <a:r>
              <a:rPr lang="en-US" baseline="0" dirty="0" smtClean="0"/>
              <a:t>W = mg = 500kgx9.80m/s</a:t>
            </a:r>
            <a:r>
              <a:rPr lang="en-US" baseline="30000" dirty="0" smtClean="0"/>
              <a:t>2</a:t>
            </a:r>
            <a:r>
              <a:rPr lang="en-US" baseline="0" dirty="0" smtClean="0"/>
              <a:t>= 4900 </a:t>
            </a:r>
            <a:r>
              <a:rPr lang="en-US" baseline="0" dirty="0" smtClean="0"/>
              <a:t>N</a:t>
            </a:r>
          </a:p>
          <a:p>
            <a:endParaRPr lang="en-US" dirty="0" smtClean="0"/>
          </a:p>
          <a:p>
            <a:endParaRPr lang="en-US" baseline="30000" dirty="0" smtClean="0"/>
          </a:p>
          <a:p>
            <a:endParaRPr lang="en-US" baseline="30000" dirty="0" smtClean="0"/>
          </a:p>
          <a:p>
            <a:endParaRPr lang="en-US" baseline="30000" dirty="0" smtClean="0"/>
          </a:p>
          <a:p>
            <a:pPr marL="514350" indent="-514350">
              <a:buFont typeface="+mj-lt"/>
              <a:buAutoNum type="alphaLcParenR"/>
            </a:pPr>
            <a:r>
              <a:rPr lang="en-US" baseline="0" dirty="0" smtClean="0"/>
              <a:t>The </a:t>
            </a:r>
            <a:r>
              <a:rPr lang="en-US" baseline="0" dirty="0" smtClean="0"/>
              <a:t>displacement and force are both            upward, so</a:t>
            </a:r>
            <a:r>
              <a:rPr lang="en-US" baseline="0" dirty="0" smtClean="0">
                <a:latin typeface="Symbol" pitchFamily="18" charset="2"/>
              </a:rPr>
              <a:t> q </a:t>
            </a:r>
            <a:r>
              <a:rPr lang="en-US" baseline="0" dirty="0" smtClean="0"/>
              <a:t>= 0, therefore</a:t>
            </a:r>
            <a:r>
              <a:rPr lang="en-US" dirty="0"/>
              <a:t> </a:t>
            </a:r>
            <a:endParaRPr lang="en-US" dirty="0" smtClean="0"/>
          </a:p>
          <a:p>
            <a:pPr marL="514350" indent="-514350">
              <a:buNone/>
            </a:pPr>
            <a:r>
              <a:rPr lang="en-US" dirty="0"/>
              <a:t>	</a:t>
            </a:r>
            <a:r>
              <a:rPr lang="en-US" dirty="0" err="1" smtClean="0"/>
              <a:t>W</a:t>
            </a:r>
            <a:r>
              <a:rPr lang="en-US" baseline="-25000" dirty="0" err="1" smtClean="0"/>
              <a:t>up</a:t>
            </a:r>
            <a:r>
              <a:rPr lang="en-US" dirty="0" smtClean="0"/>
              <a:t>=(</a:t>
            </a:r>
            <a:r>
              <a:rPr lang="en-US" dirty="0" err="1" smtClean="0"/>
              <a:t>Fcosq</a:t>
            </a:r>
            <a:r>
              <a:rPr lang="en-US" dirty="0" smtClean="0"/>
              <a:t>)d</a:t>
            </a:r>
          </a:p>
          <a:p>
            <a:pPr marL="514350" indent="-514350">
              <a:buNone/>
            </a:pPr>
            <a:r>
              <a:rPr lang="en-US" dirty="0" smtClean="0"/>
              <a:t> </a:t>
            </a:r>
            <a:r>
              <a:rPr lang="en-US" dirty="0" smtClean="0"/>
              <a:t>            =</a:t>
            </a:r>
            <a:r>
              <a:rPr lang="en-US" dirty="0" smtClean="0"/>
              <a:t>(5500N</a:t>
            </a:r>
            <a:r>
              <a:rPr lang="en-US" dirty="0" smtClean="0"/>
              <a:t>)(1)(50.0m</a:t>
            </a:r>
            <a:r>
              <a:rPr lang="en-US" dirty="0" smtClean="0"/>
              <a:t>)</a:t>
            </a:r>
          </a:p>
          <a:p>
            <a:pPr marL="514350" indent="-514350">
              <a:buNone/>
            </a:pPr>
            <a:r>
              <a:rPr lang="en-US" dirty="0" smtClean="0"/>
              <a:t> </a:t>
            </a:r>
            <a:r>
              <a:rPr lang="en-US" dirty="0" smtClean="0"/>
              <a:t>            </a:t>
            </a:r>
            <a:r>
              <a:rPr lang="en-US" dirty="0" smtClean="0"/>
              <a:t>=2.75x10</a:t>
            </a:r>
            <a:r>
              <a:rPr lang="en-US" baseline="30000" dirty="0" smtClean="0"/>
              <a:t>5</a:t>
            </a:r>
            <a:r>
              <a:rPr lang="en-US" dirty="0" smtClean="0"/>
              <a:t>Nm</a:t>
            </a:r>
            <a:endParaRPr lang="en-US" dirty="0" smtClean="0"/>
          </a:p>
        </p:txBody>
      </p:sp>
      <p:pic>
        <p:nvPicPr>
          <p:cNvPr id="24578" name="Picture 2" descr="http://www.glenbrook.k12.il.us/gbssci/phys/Class/newtlaws/u2l2c2.gif"/>
          <p:cNvPicPr>
            <a:picLocks noChangeAspect="1" noChangeArrowheads="1"/>
          </p:cNvPicPr>
          <p:nvPr/>
        </p:nvPicPr>
        <p:blipFill>
          <a:blip r:embed="rId2" cstate="print"/>
          <a:srcRect/>
          <a:stretch>
            <a:fillRect/>
          </a:stretch>
        </p:blipFill>
        <p:spPr bwMode="auto">
          <a:xfrm>
            <a:off x="6858000" y="609600"/>
            <a:ext cx="1981200" cy="2304224"/>
          </a:xfrm>
          <a:prstGeom prst="rect">
            <a:avLst/>
          </a:prstGeom>
          <a:noFill/>
        </p:spPr>
      </p:pic>
      <p:sp>
        <p:nvSpPr>
          <p:cNvPr id="5" name="TextBox 4"/>
          <p:cNvSpPr txBox="1"/>
          <p:nvPr/>
        </p:nvSpPr>
        <p:spPr>
          <a:xfrm>
            <a:off x="7620000" y="533400"/>
            <a:ext cx="1143000" cy="830997"/>
          </a:xfrm>
          <a:prstGeom prst="rect">
            <a:avLst/>
          </a:prstGeom>
          <a:solidFill>
            <a:schemeClr val="bg1"/>
          </a:solidFill>
        </p:spPr>
        <p:txBody>
          <a:bodyPr wrap="square" rtlCol="0">
            <a:spAutoFit/>
          </a:bodyPr>
          <a:lstStyle/>
          <a:p>
            <a:r>
              <a:rPr lang="en-US" sz="4800" dirty="0" err="1" smtClean="0"/>
              <a:t>F</a:t>
            </a:r>
            <a:r>
              <a:rPr lang="en-US" sz="4800" baseline="-25000" dirty="0" err="1" smtClean="0"/>
              <a:t>up</a:t>
            </a:r>
            <a:endParaRPr lang="en-US" sz="4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514350" indent="-514350">
              <a:buNone/>
            </a:pPr>
            <a:r>
              <a:rPr lang="en-US" dirty="0" smtClean="0"/>
              <a:t>b) The displacement is upward and the weight is downward, so </a:t>
            </a:r>
            <a:r>
              <a:rPr lang="en-US" dirty="0" smtClean="0">
                <a:latin typeface="Symbol" pitchFamily="18" charset="2"/>
              </a:rPr>
              <a:t>q</a:t>
            </a:r>
            <a:r>
              <a:rPr lang="en-US" dirty="0" smtClean="0"/>
              <a:t> = 180, therefore </a:t>
            </a:r>
            <a:r>
              <a:rPr lang="en-US" dirty="0" err="1" smtClean="0"/>
              <a:t>W</a:t>
            </a:r>
            <a:r>
              <a:rPr lang="en-US" baseline="-25000" dirty="0" err="1" smtClean="0"/>
              <a:t>grav</a:t>
            </a:r>
            <a:r>
              <a:rPr lang="en-US" dirty="0" smtClean="0"/>
              <a:t>=(</a:t>
            </a:r>
            <a:r>
              <a:rPr lang="en-US" dirty="0" err="1" smtClean="0"/>
              <a:t>wcos</a:t>
            </a:r>
            <a:r>
              <a:rPr lang="en-US" dirty="0" err="1" smtClean="0">
                <a:latin typeface="Symbol" pitchFamily="18" charset="2"/>
              </a:rPr>
              <a:t>q</a:t>
            </a:r>
            <a:r>
              <a:rPr lang="en-US" dirty="0" smtClean="0"/>
              <a:t>)d</a:t>
            </a:r>
          </a:p>
          <a:p>
            <a:pPr marL="514350" indent="-514350">
              <a:buNone/>
            </a:pPr>
            <a:r>
              <a:rPr lang="en-US" dirty="0" smtClean="0"/>
              <a:t> </a:t>
            </a:r>
            <a:r>
              <a:rPr lang="en-US" dirty="0" smtClean="0"/>
              <a:t>              =(</a:t>
            </a:r>
            <a:r>
              <a:rPr lang="en-US" dirty="0" smtClean="0"/>
              <a:t>4900N)(-1)(50.0m</a:t>
            </a:r>
            <a:r>
              <a:rPr lang="en-US" dirty="0" smtClean="0"/>
              <a:t>)</a:t>
            </a:r>
          </a:p>
          <a:p>
            <a:pPr marL="514350" indent="-514350">
              <a:buNone/>
            </a:pPr>
            <a:r>
              <a:rPr lang="en-US" dirty="0" smtClean="0"/>
              <a:t> </a:t>
            </a:r>
            <a:r>
              <a:rPr lang="en-US" dirty="0" smtClean="0"/>
              <a:t>              =-</a:t>
            </a:r>
            <a:r>
              <a:rPr lang="en-US" dirty="0" smtClean="0"/>
              <a:t>2.45x10</a:t>
            </a:r>
            <a:r>
              <a:rPr lang="en-US" baseline="30000" dirty="0" smtClean="0"/>
              <a:t>5</a:t>
            </a:r>
            <a:r>
              <a:rPr lang="en-US" dirty="0" smtClean="0"/>
              <a:t>Nm</a:t>
            </a:r>
          </a:p>
          <a:p>
            <a:pPr marL="514350" indent="-514350">
              <a:buNone/>
            </a:pPr>
            <a:r>
              <a:rPr lang="en-US" dirty="0" smtClean="0"/>
              <a:t>c) The net work done on the elevator is </a:t>
            </a:r>
            <a:r>
              <a:rPr lang="en-US" dirty="0" err="1" smtClean="0"/>
              <a:t>W</a:t>
            </a:r>
            <a:r>
              <a:rPr lang="en-US" baseline="-25000" dirty="0" err="1" smtClean="0"/>
              <a:t>net</a:t>
            </a:r>
            <a:r>
              <a:rPr lang="en-US" dirty="0" smtClean="0"/>
              <a:t>=</a:t>
            </a:r>
            <a:r>
              <a:rPr lang="en-US" dirty="0" err="1" smtClean="0"/>
              <a:t>W</a:t>
            </a:r>
            <a:r>
              <a:rPr lang="en-US" baseline="-25000" dirty="0" err="1" smtClean="0"/>
              <a:t>up</a:t>
            </a:r>
            <a:r>
              <a:rPr lang="en-US" dirty="0" err="1" smtClean="0"/>
              <a:t>+W</a:t>
            </a:r>
            <a:r>
              <a:rPr lang="en-US" baseline="-25000" dirty="0" err="1" smtClean="0"/>
              <a:t>grav</a:t>
            </a:r>
            <a:endParaRPr lang="en-US" baseline="-25000" dirty="0" smtClean="0"/>
          </a:p>
          <a:p>
            <a:pPr marL="514350" indent="-514350">
              <a:buNone/>
            </a:pPr>
            <a:r>
              <a:rPr lang="en-US" baseline="-25000" dirty="0" smtClean="0"/>
              <a:t> </a:t>
            </a:r>
            <a:r>
              <a:rPr lang="en-US" baseline="-25000" dirty="0" smtClean="0"/>
              <a:t>                   </a:t>
            </a:r>
            <a:r>
              <a:rPr lang="en-US" dirty="0" smtClean="0"/>
              <a:t>=2.75x10</a:t>
            </a:r>
            <a:r>
              <a:rPr lang="en-US" baseline="30000" dirty="0" smtClean="0"/>
              <a:t>5</a:t>
            </a:r>
            <a:r>
              <a:rPr lang="en-US" dirty="0" smtClean="0"/>
              <a:t>Nm + (-</a:t>
            </a:r>
            <a:r>
              <a:rPr lang="en-US" dirty="0" smtClean="0"/>
              <a:t>2.45x10</a:t>
            </a:r>
            <a:r>
              <a:rPr lang="en-US" baseline="30000" dirty="0" smtClean="0"/>
              <a:t>5</a:t>
            </a:r>
            <a:r>
              <a:rPr lang="en-US" dirty="0" smtClean="0"/>
              <a:t>Nm)</a:t>
            </a:r>
          </a:p>
          <a:p>
            <a:pPr marL="514350" indent="-514350">
              <a:buNone/>
            </a:pPr>
            <a:r>
              <a:rPr lang="en-US" dirty="0" smtClean="0"/>
              <a:t>	</a:t>
            </a:r>
            <a:r>
              <a:rPr lang="en-US" dirty="0" err="1" smtClean="0"/>
              <a:t>W</a:t>
            </a:r>
            <a:r>
              <a:rPr lang="en-US" baseline="-25000" dirty="0" err="1" smtClean="0"/>
              <a:t>net</a:t>
            </a:r>
            <a:r>
              <a:rPr lang="en-US" dirty="0" smtClean="0"/>
              <a:t>=3.0x10</a:t>
            </a:r>
            <a:r>
              <a:rPr lang="en-US" baseline="30000" dirty="0" smtClean="0"/>
              <a:t>4</a:t>
            </a:r>
            <a:r>
              <a:rPr lang="en-US" dirty="0" smtClean="0"/>
              <a:t>Nm</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Work</a:t>
            </a:r>
            <a:endParaRPr lang="en-US" dirty="0"/>
          </a:p>
        </p:txBody>
      </p:sp>
      <p:graphicFrame>
        <p:nvGraphicFramePr>
          <p:cNvPr id="4" name="Object 3"/>
          <p:cNvGraphicFramePr>
            <a:graphicFrameLocks noChangeAspect="1"/>
          </p:cNvGraphicFramePr>
          <p:nvPr/>
        </p:nvGraphicFramePr>
        <p:xfrm>
          <a:off x="228600" y="1524000"/>
          <a:ext cx="8812213" cy="785821"/>
        </p:xfrm>
        <a:graphic>
          <a:graphicData uri="http://schemas.openxmlformats.org/presentationml/2006/ole">
            <p:oleObj spid="_x0000_s33794" name="Equation" r:id="rId3" imgW="1993680" imgH="177480" progId="Equation.3">
              <p:embed/>
            </p:oleObj>
          </a:graphicData>
        </a:graphic>
      </p:graphicFrame>
      <p:graphicFrame>
        <p:nvGraphicFramePr>
          <p:cNvPr id="5" name="Object 4"/>
          <p:cNvGraphicFramePr>
            <a:graphicFrameLocks noChangeAspect="1"/>
          </p:cNvGraphicFramePr>
          <p:nvPr/>
        </p:nvGraphicFramePr>
        <p:xfrm>
          <a:off x="279400" y="2438400"/>
          <a:ext cx="8585200" cy="1981200"/>
        </p:xfrm>
        <a:graphic>
          <a:graphicData uri="http://schemas.openxmlformats.org/presentationml/2006/ole">
            <p:oleObj spid="_x0000_s33795" name="Equation" r:id="rId4" imgW="1815840" imgH="4190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descr="http://www.glenbrook.k12.il.us/gbssci/phys/Class/images/spacer.gif"/>
          <p:cNvPicPr>
            <a:picLocks noChangeAspect="1" noChangeArrowheads="1"/>
          </p:cNvPicPr>
          <p:nvPr/>
        </p:nvPicPr>
        <p:blipFill>
          <a:blip r:embed="rId2" cstate="print"/>
          <a:srcRect/>
          <a:stretch>
            <a:fillRect/>
          </a:stretch>
        </p:blipFill>
        <p:spPr bwMode="auto">
          <a:xfrm>
            <a:off x="0" y="0"/>
            <a:ext cx="857250" cy="57150"/>
          </a:xfrm>
          <a:prstGeom prst="rect">
            <a:avLst/>
          </a:prstGeom>
          <a:noFill/>
        </p:spPr>
      </p:pic>
      <p:sp>
        <p:nvSpPr>
          <p:cNvPr id="6" name="Content Placeholder 5"/>
          <p:cNvSpPr>
            <a:spLocks noGrp="1"/>
          </p:cNvSpPr>
          <p:nvPr>
            <p:ph idx="1"/>
          </p:nvPr>
        </p:nvSpPr>
        <p:spPr>
          <a:xfrm>
            <a:off x="457200" y="762000"/>
            <a:ext cx="8229600" cy="5364163"/>
          </a:xfrm>
        </p:spPr>
        <p:txBody>
          <a:bodyPr>
            <a:normAutofit/>
          </a:bodyPr>
          <a:lstStyle/>
          <a:p>
            <a:r>
              <a:rPr lang="en-US" sz="3600" dirty="0" smtClean="0"/>
              <a:t>Using the Rally-Coach Method, solve the problems</a:t>
            </a:r>
            <a:r>
              <a:rPr lang="en-US" sz="3600" baseline="0" dirty="0" smtClean="0"/>
              <a:t> “Calculating the Amount of Work Done by Forces”</a:t>
            </a:r>
          </a:p>
          <a:p>
            <a:r>
              <a:rPr lang="en-US" sz="3600" dirty="0" smtClean="0"/>
              <a:t> Homework: </a:t>
            </a:r>
          </a:p>
          <a:p>
            <a:pPr lvl="1">
              <a:buNone/>
            </a:pPr>
            <a:r>
              <a:rPr lang="en-US" sz="3600" dirty="0" smtClean="0"/>
              <a:t>P. 169; 3, 5, 6, 8, 9, 12, 14, 15, 19, 21</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800" dirty="0" smtClean="0"/>
              <a:t>Defining work</a:t>
            </a:r>
            <a:endParaRPr lang="en-US" sz="3800"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t>The Three Requirements</a:t>
            </a:r>
            <a:r>
              <a:rPr lang="en-US" baseline="0" dirty="0" smtClean="0"/>
              <a:t> for Work:                           	</a:t>
            </a:r>
            <a:r>
              <a:rPr lang="en-US" dirty="0" smtClean="0"/>
              <a:t>Force, displacement, and cause</a:t>
            </a:r>
          </a:p>
          <a:p>
            <a:r>
              <a:rPr lang="en-US" dirty="0" smtClean="0"/>
              <a:t>The </a:t>
            </a:r>
            <a:r>
              <a:rPr lang="en-US" b="1" dirty="0" smtClean="0"/>
              <a:t>work</a:t>
            </a:r>
            <a:r>
              <a:rPr lang="en-US" dirty="0" smtClean="0"/>
              <a:t> done by a constant force is equal to the product of the magnitudes of the </a:t>
            </a:r>
            <a:r>
              <a:rPr lang="en-US" b="1" dirty="0" smtClean="0"/>
              <a:t>displacement</a:t>
            </a:r>
            <a:r>
              <a:rPr lang="en-US" dirty="0" smtClean="0"/>
              <a:t> and the </a:t>
            </a:r>
            <a:r>
              <a:rPr lang="en-US" b="1" dirty="0" smtClean="0"/>
              <a:t>component of the force parallel </a:t>
            </a:r>
            <a:r>
              <a:rPr lang="en-US" dirty="0" smtClean="0"/>
              <a:t>to that displacement.</a:t>
            </a:r>
          </a:p>
          <a:p>
            <a:r>
              <a:rPr lang="en-US" dirty="0" smtClean="0"/>
              <a:t>work is a </a:t>
            </a:r>
            <a:r>
              <a:rPr lang="en-US" b="1" dirty="0" smtClean="0"/>
              <a:t>scalar quantity</a:t>
            </a:r>
            <a:r>
              <a:rPr lang="en-US" dirty="0" smtClean="0"/>
              <a:t> and does not have a direction, but can be positive, negative, or zero, depending on the angle between the force and displacement vectors.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what is work?</a:t>
            </a:r>
            <a:endParaRPr lang="en-US" dirty="0"/>
          </a:p>
        </p:txBody>
      </p:sp>
      <p:sp>
        <p:nvSpPr>
          <p:cNvPr id="3" name="Content Placeholder 2"/>
          <p:cNvSpPr>
            <a:spLocks noGrp="1"/>
          </p:cNvSpPr>
          <p:nvPr>
            <p:ph idx="1"/>
          </p:nvPr>
        </p:nvSpPr>
        <p:spPr>
          <a:xfrm>
            <a:off x="76200" y="1295400"/>
            <a:ext cx="7010400" cy="5181600"/>
          </a:xfrm>
        </p:spPr>
        <p:txBody>
          <a:bodyPr>
            <a:normAutofit/>
          </a:bodyPr>
          <a:lstStyle/>
          <a:p>
            <a:pPr marL="514350" indent="-514350">
              <a:buFont typeface="+mj-lt"/>
              <a:buAutoNum type="arabicPeriod"/>
            </a:pPr>
            <a:r>
              <a:rPr lang="en-US" dirty="0" smtClean="0"/>
              <a:t>A student applies a force to a wall and becomes exhausted.</a:t>
            </a:r>
          </a:p>
          <a:p>
            <a:pPr marL="514350" indent="-514350">
              <a:buFont typeface="+mj-lt"/>
              <a:buAutoNum type="arabicPeriod"/>
            </a:pPr>
            <a:r>
              <a:rPr lang="en-US" dirty="0" smtClean="0"/>
              <a:t>  A book falls off a table and free falls to the ground.</a:t>
            </a:r>
          </a:p>
          <a:p>
            <a:pPr marL="514350" indent="-514350">
              <a:buFont typeface="+mj-lt"/>
              <a:buAutoNum type="arabicPeriod"/>
            </a:pPr>
            <a:r>
              <a:rPr lang="en-US" dirty="0" smtClean="0"/>
              <a:t>  A waiter carries a tray full of meals above his head by one arm straight across the room at constant speed. </a:t>
            </a:r>
          </a:p>
          <a:p>
            <a:pPr marL="514350" indent="-514350">
              <a:buFont typeface="+mj-lt"/>
              <a:buAutoNum type="arabicPeriod"/>
            </a:pPr>
            <a:r>
              <a:rPr lang="en-US" dirty="0" smtClean="0"/>
              <a:t>  A rocket accelerates through space.</a:t>
            </a:r>
          </a:p>
        </p:txBody>
      </p:sp>
      <p:sp>
        <p:nvSpPr>
          <p:cNvPr id="4" name="TextBox 3"/>
          <p:cNvSpPr txBox="1"/>
          <p:nvPr/>
        </p:nvSpPr>
        <p:spPr>
          <a:xfrm>
            <a:off x="7391400" y="1143000"/>
            <a:ext cx="1981200" cy="4524315"/>
          </a:xfrm>
          <a:prstGeom prst="rect">
            <a:avLst/>
          </a:prstGeom>
          <a:noFill/>
        </p:spPr>
        <p:txBody>
          <a:bodyPr wrap="square" rtlCol="0">
            <a:spAutoFit/>
          </a:bodyPr>
          <a:lstStyle/>
          <a:p>
            <a:r>
              <a:rPr lang="en-US" b="1" dirty="0" smtClean="0"/>
              <a:t>Circle Yes or No</a:t>
            </a:r>
          </a:p>
          <a:p>
            <a:r>
              <a:rPr lang="en-US" dirty="0" smtClean="0"/>
              <a:t>Yes	No</a:t>
            </a:r>
          </a:p>
          <a:p>
            <a:endParaRPr lang="en-US" dirty="0" smtClean="0"/>
          </a:p>
          <a:p>
            <a:endParaRPr lang="en-US" dirty="0" smtClean="0"/>
          </a:p>
          <a:p>
            <a:endParaRPr lang="en-US" dirty="0" smtClean="0"/>
          </a:p>
          <a:p>
            <a:r>
              <a:rPr lang="en-US" dirty="0" smtClean="0"/>
              <a:t>Yes	No</a:t>
            </a:r>
          </a:p>
          <a:p>
            <a:endParaRPr lang="en-US" dirty="0" smtClean="0"/>
          </a:p>
          <a:p>
            <a:endParaRPr lang="en-US" dirty="0" smtClean="0"/>
          </a:p>
          <a:p>
            <a:endParaRPr lang="en-US" dirty="0" smtClean="0"/>
          </a:p>
          <a:p>
            <a:r>
              <a:rPr lang="en-US" dirty="0" smtClean="0"/>
              <a:t>Yes	No</a:t>
            </a:r>
          </a:p>
          <a:p>
            <a:endParaRPr lang="en-US" dirty="0" smtClean="0"/>
          </a:p>
          <a:p>
            <a:endParaRPr lang="en-US" dirty="0" smtClean="0"/>
          </a:p>
          <a:p>
            <a:endParaRPr lang="en-US" dirty="0" smtClean="0"/>
          </a:p>
          <a:p>
            <a:endParaRPr lang="en-US" dirty="0" smtClean="0"/>
          </a:p>
          <a:p>
            <a:r>
              <a:rPr lang="en-US" dirty="0" smtClean="0"/>
              <a:t>Yes	No</a:t>
            </a:r>
          </a:p>
          <a:p>
            <a:r>
              <a:rPr lang="en-US" dirty="0" smtClean="0"/>
              <a:t>Explain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a:t>
            </a:r>
            <a:r>
              <a:rPr lang="en-US" baseline="0" dirty="0" smtClean="0"/>
              <a:t> of Work</a:t>
            </a:r>
            <a:endParaRPr lang="en-US" dirty="0"/>
          </a:p>
        </p:txBody>
      </p:sp>
      <p:graphicFrame>
        <p:nvGraphicFramePr>
          <p:cNvPr id="4" name="Content Placeholder 3"/>
          <p:cNvGraphicFramePr>
            <a:graphicFrameLocks noChangeAspect="1"/>
          </p:cNvGraphicFramePr>
          <p:nvPr>
            <p:ph idx="1"/>
          </p:nvPr>
        </p:nvGraphicFramePr>
        <p:xfrm>
          <a:off x="1676400" y="1524000"/>
          <a:ext cx="6096000" cy="1108075"/>
        </p:xfrm>
        <a:graphic>
          <a:graphicData uri="http://schemas.openxmlformats.org/presentationml/2006/ole">
            <p:oleObj spid="_x0000_s1026" name="Equation" r:id="rId4" imgW="977760" imgH="177480" progId="Equation.3">
              <p:embed/>
            </p:oleObj>
          </a:graphicData>
        </a:graphic>
      </p:graphicFrame>
      <p:sp>
        <p:nvSpPr>
          <p:cNvPr id="5" name="Text Placeholder 4"/>
          <p:cNvSpPr>
            <a:spLocks noGrp="1"/>
          </p:cNvSpPr>
          <p:nvPr>
            <p:ph type="body" idx="4294967295"/>
          </p:nvPr>
        </p:nvSpPr>
        <p:spPr>
          <a:xfrm>
            <a:off x="457200" y="3124200"/>
            <a:ext cx="8229600" cy="3001963"/>
          </a:xfrm>
        </p:spPr>
        <p:txBody>
          <a:bodyPr/>
          <a:lstStyle/>
          <a:p>
            <a:pPr>
              <a:buNone/>
            </a:pPr>
            <a:r>
              <a:rPr lang="en-US" dirty="0" smtClean="0"/>
              <a:t>	where </a:t>
            </a:r>
            <a:r>
              <a:rPr lang="en-US" b="1" dirty="0" smtClean="0"/>
              <a:t>F</a:t>
            </a:r>
            <a:r>
              <a:rPr lang="en-US" dirty="0" smtClean="0"/>
              <a:t> is the force, </a:t>
            </a:r>
            <a:r>
              <a:rPr lang="en-US" b="1" dirty="0" smtClean="0"/>
              <a:t>d</a:t>
            </a:r>
            <a:r>
              <a:rPr lang="en-US" dirty="0" smtClean="0"/>
              <a:t> is the displacement, and the angle (</a:t>
            </a:r>
            <a:r>
              <a:rPr lang="en-US" b="1" dirty="0" smtClean="0"/>
              <a:t>theta</a:t>
            </a:r>
            <a:r>
              <a:rPr lang="en-US" dirty="0" smtClean="0"/>
              <a:t>) is defined as the angle between the force and the displacement vector.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3535362"/>
          </a:xfrm>
        </p:spPr>
        <p:txBody>
          <a:bodyPr>
            <a:normAutofit fontScale="90000"/>
          </a:bodyPr>
          <a:lstStyle/>
          <a:p>
            <a:pPr algn="l"/>
            <a:r>
              <a:rPr lang="en-US" dirty="0" smtClean="0"/>
              <a:t>Scenario A: A force acts rightward upon an object as it is displaced rightward. In such an instance, the force vector and the displacement vector are in the same direction. Thus, the angle between F and d is 0 degrees. </a:t>
            </a:r>
            <a:endParaRPr lang="en-US" dirty="0"/>
          </a:p>
        </p:txBody>
      </p:sp>
      <p:sp>
        <p:nvSpPr>
          <p:cNvPr id="4" name="Right Arrow 3"/>
          <p:cNvSpPr/>
          <p:nvPr/>
        </p:nvSpPr>
        <p:spPr>
          <a:xfrm>
            <a:off x="2209800" y="4343400"/>
            <a:ext cx="2362200" cy="1066800"/>
          </a:xfrm>
          <a:prstGeom prst="rightArrow">
            <a:avLst>
              <a:gd name="adj1" fmla="val 35366"/>
              <a:gd name="adj2" fmla="val 829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905"/>
              <a:solidFill>
                <a:sysClr val="windowText" lastClr="000000"/>
              </a:solidFill>
              <a:effectLst>
                <a:innerShdw blurRad="69850" dist="43180" dir="5400000">
                  <a:srgbClr val="000000">
                    <a:alpha val="65000"/>
                  </a:srgbClr>
                </a:innerShdw>
              </a:effectLst>
            </a:endParaRPr>
          </a:p>
        </p:txBody>
      </p:sp>
      <p:sp>
        <p:nvSpPr>
          <p:cNvPr id="6" name="Right Arrow 5"/>
          <p:cNvSpPr/>
          <p:nvPr/>
        </p:nvSpPr>
        <p:spPr>
          <a:xfrm>
            <a:off x="2209800" y="5486400"/>
            <a:ext cx="2362200" cy="1066800"/>
          </a:xfrm>
          <a:prstGeom prst="rightArrow">
            <a:avLst>
              <a:gd name="adj1" fmla="val 35366"/>
              <a:gd name="adj2" fmla="val 829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905"/>
              <a:solidFill>
                <a:sysClr val="windowText" lastClr="000000"/>
              </a:solidFill>
              <a:effectLst>
                <a:innerShdw blurRad="69850" dist="43180" dir="5400000">
                  <a:srgbClr val="000000">
                    <a:alpha val="65000"/>
                  </a:srgbClr>
                </a:innerShdw>
              </a:effectLst>
            </a:endParaRPr>
          </a:p>
        </p:txBody>
      </p:sp>
      <p:sp>
        <p:nvSpPr>
          <p:cNvPr id="8" name="TextBox 7"/>
          <p:cNvSpPr txBox="1"/>
          <p:nvPr/>
        </p:nvSpPr>
        <p:spPr>
          <a:xfrm>
            <a:off x="2895600" y="4078069"/>
            <a:ext cx="838200" cy="646331"/>
          </a:xfrm>
          <a:prstGeom prst="rect">
            <a:avLst/>
          </a:prstGeom>
          <a:noFill/>
          <a:ln>
            <a:noFill/>
          </a:ln>
        </p:spPr>
        <p:txBody>
          <a:bodyPr wrap="square" rtlCol="0">
            <a:spAutoFit/>
          </a:bodyPr>
          <a:lstStyle/>
          <a:p>
            <a:r>
              <a:rPr lang="en-US" sz="3600" b="1" dirty="0" smtClean="0"/>
              <a:t>d</a:t>
            </a:r>
            <a:endParaRPr lang="en-US" sz="3600" b="1" dirty="0"/>
          </a:p>
        </p:txBody>
      </p:sp>
      <p:sp>
        <p:nvSpPr>
          <p:cNvPr id="9" name="TextBox 8"/>
          <p:cNvSpPr txBox="1"/>
          <p:nvPr/>
        </p:nvSpPr>
        <p:spPr>
          <a:xfrm>
            <a:off x="2743200" y="6211669"/>
            <a:ext cx="838200" cy="646331"/>
          </a:xfrm>
          <a:prstGeom prst="rect">
            <a:avLst/>
          </a:prstGeom>
          <a:noFill/>
          <a:ln>
            <a:noFill/>
          </a:ln>
        </p:spPr>
        <p:txBody>
          <a:bodyPr wrap="square" rtlCol="0">
            <a:spAutoFit/>
          </a:bodyPr>
          <a:lstStyle/>
          <a:p>
            <a:r>
              <a:rPr lang="en-US" sz="3600" b="1" dirty="0"/>
              <a:t>F</a:t>
            </a:r>
          </a:p>
        </p:txBody>
      </p:sp>
      <p:sp>
        <p:nvSpPr>
          <p:cNvPr id="10" name="TextBox 9"/>
          <p:cNvSpPr txBox="1"/>
          <p:nvPr/>
        </p:nvSpPr>
        <p:spPr>
          <a:xfrm>
            <a:off x="5334000" y="4885492"/>
            <a:ext cx="3200400" cy="677108"/>
          </a:xfrm>
          <a:prstGeom prst="rect">
            <a:avLst/>
          </a:prstGeom>
          <a:noFill/>
        </p:spPr>
        <p:txBody>
          <a:bodyPr wrap="square" rtlCol="0">
            <a:spAutoFit/>
          </a:bodyPr>
          <a:lstStyle/>
          <a:p>
            <a:r>
              <a:rPr lang="en-US" sz="3800" dirty="0" smtClean="0">
                <a:latin typeface="Symbol" pitchFamily="18" charset="2"/>
              </a:rPr>
              <a:t>q</a:t>
            </a:r>
            <a:r>
              <a:rPr lang="en-US" sz="3800" dirty="0" smtClean="0"/>
              <a:t> = 0 degrees</a:t>
            </a:r>
            <a:endParaRPr lang="en-US"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fontScale="90000"/>
          </a:bodyPr>
          <a:lstStyle/>
          <a:p>
            <a:pPr algn="l"/>
            <a:r>
              <a:rPr lang="en-US" dirty="0" smtClean="0"/>
              <a:t>Scenario B: A force acts leftward upon an object which is displaced rightward. In such an instance, the force vector and the displacement vector are in the opposite direction. Thus, the angle between F and d is 180 degrees.</a:t>
            </a:r>
            <a:endParaRPr lang="en-US" dirty="0"/>
          </a:p>
        </p:txBody>
      </p:sp>
      <p:sp>
        <p:nvSpPr>
          <p:cNvPr id="4" name="Right Arrow 3"/>
          <p:cNvSpPr/>
          <p:nvPr/>
        </p:nvSpPr>
        <p:spPr>
          <a:xfrm>
            <a:off x="2209800" y="4343400"/>
            <a:ext cx="2362200" cy="1066800"/>
          </a:xfrm>
          <a:prstGeom prst="rightArrow">
            <a:avLst>
              <a:gd name="adj1" fmla="val 35366"/>
              <a:gd name="adj2" fmla="val 829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905"/>
              <a:solidFill>
                <a:sysClr val="windowText" lastClr="000000"/>
              </a:solidFill>
              <a:effectLst>
                <a:innerShdw blurRad="69850" dist="43180" dir="5400000">
                  <a:srgbClr val="000000">
                    <a:alpha val="65000"/>
                  </a:srgbClr>
                </a:innerShdw>
              </a:effectLst>
            </a:endParaRPr>
          </a:p>
        </p:txBody>
      </p:sp>
      <p:sp>
        <p:nvSpPr>
          <p:cNvPr id="5" name="Right Arrow 4"/>
          <p:cNvSpPr/>
          <p:nvPr/>
        </p:nvSpPr>
        <p:spPr>
          <a:xfrm flipH="1">
            <a:off x="2209800" y="5486400"/>
            <a:ext cx="2362200" cy="1066800"/>
          </a:xfrm>
          <a:prstGeom prst="rightArrow">
            <a:avLst>
              <a:gd name="adj1" fmla="val 35366"/>
              <a:gd name="adj2" fmla="val 829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905"/>
              <a:solidFill>
                <a:sysClr val="windowText" lastClr="000000"/>
              </a:solidFill>
              <a:effectLst>
                <a:innerShdw blurRad="69850" dist="43180" dir="5400000">
                  <a:srgbClr val="000000">
                    <a:alpha val="65000"/>
                  </a:srgbClr>
                </a:innerShdw>
              </a:effectLst>
            </a:endParaRPr>
          </a:p>
        </p:txBody>
      </p:sp>
      <p:sp>
        <p:nvSpPr>
          <p:cNvPr id="6" name="TextBox 5"/>
          <p:cNvSpPr txBox="1"/>
          <p:nvPr/>
        </p:nvSpPr>
        <p:spPr>
          <a:xfrm>
            <a:off x="2895600" y="4078069"/>
            <a:ext cx="838200" cy="646331"/>
          </a:xfrm>
          <a:prstGeom prst="rect">
            <a:avLst/>
          </a:prstGeom>
          <a:noFill/>
          <a:ln>
            <a:noFill/>
          </a:ln>
        </p:spPr>
        <p:txBody>
          <a:bodyPr wrap="square" rtlCol="0">
            <a:spAutoFit/>
          </a:bodyPr>
          <a:lstStyle/>
          <a:p>
            <a:r>
              <a:rPr lang="en-US" sz="3600" b="1" dirty="0" smtClean="0"/>
              <a:t>d</a:t>
            </a:r>
            <a:endParaRPr lang="en-US" sz="3600" b="1" dirty="0"/>
          </a:p>
        </p:txBody>
      </p:sp>
      <p:sp>
        <p:nvSpPr>
          <p:cNvPr id="7" name="TextBox 6"/>
          <p:cNvSpPr txBox="1"/>
          <p:nvPr/>
        </p:nvSpPr>
        <p:spPr>
          <a:xfrm>
            <a:off x="5334000" y="4885492"/>
            <a:ext cx="3505200" cy="677108"/>
          </a:xfrm>
          <a:prstGeom prst="rect">
            <a:avLst/>
          </a:prstGeom>
          <a:noFill/>
        </p:spPr>
        <p:txBody>
          <a:bodyPr wrap="square" rtlCol="0">
            <a:spAutoFit/>
          </a:bodyPr>
          <a:lstStyle/>
          <a:p>
            <a:r>
              <a:rPr lang="en-US" sz="3800" dirty="0" smtClean="0">
                <a:latin typeface="Symbol" pitchFamily="18" charset="2"/>
              </a:rPr>
              <a:t>q</a:t>
            </a:r>
            <a:r>
              <a:rPr lang="en-US" sz="3800" dirty="0" smtClean="0"/>
              <a:t> = 180 degrees</a:t>
            </a:r>
            <a:endParaRPr lang="en-US" sz="3800" dirty="0"/>
          </a:p>
        </p:txBody>
      </p:sp>
      <p:sp>
        <p:nvSpPr>
          <p:cNvPr id="8" name="TextBox 7"/>
          <p:cNvSpPr txBox="1"/>
          <p:nvPr/>
        </p:nvSpPr>
        <p:spPr>
          <a:xfrm>
            <a:off x="3352800" y="6211669"/>
            <a:ext cx="838200" cy="646331"/>
          </a:xfrm>
          <a:prstGeom prst="rect">
            <a:avLst/>
          </a:prstGeom>
          <a:noFill/>
          <a:ln>
            <a:noFill/>
          </a:ln>
        </p:spPr>
        <p:txBody>
          <a:bodyPr wrap="square" rtlCol="0">
            <a:spAutoFit/>
          </a:bodyPr>
          <a:lstStyle/>
          <a:p>
            <a:r>
              <a:rPr lang="en-US" sz="3600" b="1" dirty="0"/>
              <a:t>F</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3840162"/>
          </a:xfrm>
        </p:spPr>
        <p:txBody>
          <a:bodyPr>
            <a:normAutofit fontScale="90000"/>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Scenario C: A force acts upward on an object as it is displaced rightward. In such an instance, the force vector and the displacement vector are at right angles to each other. Thus, the angle between F and d is 90 degrees. </a:t>
            </a:r>
            <a:endParaRPr lang="en-US" dirty="0"/>
          </a:p>
        </p:txBody>
      </p:sp>
      <p:sp>
        <p:nvSpPr>
          <p:cNvPr id="4" name="Right Arrow 3"/>
          <p:cNvSpPr/>
          <p:nvPr/>
        </p:nvSpPr>
        <p:spPr>
          <a:xfrm>
            <a:off x="838200" y="4800600"/>
            <a:ext cx="2362200" cy="1066800"/>
          </a:xfrm>
          <a:prstGeom prst="rightArrow">
            <a:avLst>
              <a:gd name="adj1" fmla="val 35366"/>
              <a:gd name="adj2" fmla="val 829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905"/>
              <a:solidFill>
                <a:sysClr val="windowText" lastClr="000000"/>
              </a:solidFill>
              <a:effectLst>
                <a:innerShdw blurRad="69850" dist="43180" dir="5400000">
                  <a:srgbClr val="000000">
                    <a:alpha val="65000"/>
                  </a:srgbClr>
                </a:innerShdw>
              </a:effectLst>
            </a:endParaRPr>
          </a:p>
        </p:txBody>
      </p:sp>
      <p:sp>
        <p:nvSpPr>
          <p:cNvPr id="5" name="Right Arrow 4"/>
          <p:cNvSpPr/>
          <p:nvPr/>
        </p:nvSpPr>
        <p:spPr>
          <a:xfrm rot="5400000" flipH="1">
            <a:off x="2400300" y="4381500"/>
            <a:ext cx="2362200" cy="1066800"/>
          </a:xfrm>
          <a:prstGeom prst="rightArrow">
            <a:avLst>
              <a:gd name="adj1" fmla="val 35366"/>
              <a:gd name="adj2" fmla="val 8292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dirty="0">
              <a:ln w="1905"/>
              <a:solidFill>
                <a:sysClr val="windowText" lastClr="000000"/>
              </a:solidFill>
              <a:effectLst>
                <a:innerShdw blurRad="69850" dist="43180" dir="5400000">
                  <a:srgbClr val="000000">
                    <a:alpha val="65000"/>
                  </a:srgbClr>
                </a:innerShdw>
              </a:effectLst>
            </a:endParaRPr>
          </a:p>
        </p:txBody>
      </p:sp>
      <p:sp>
        <p:nvSpPr>
          <p:cNvPr id="6" name="TextBox 5"/>
          <p:cNvSpPr txBox="1"/>
          <p:nvPr/>
        </p:nvSpPr>
        <p:spPr>
          <a:xfrm>
            <a:off x="1524000" y="4535269"/>
            <a:ext cx="838200" cy="646331"/>
          </a:xfrm>
          <a:prstGeom prst="rect">
            <a:avLst/>
          </a:prstGeom>
          <a:noFill/>
          <a:ln>
            <a:noFill/>
          </a:ln>
        </p:spPr>
        <p:txBody>
          <a:bodyPr wrap="square" rtlCol="0">
            <a:spAutoFit/>
          </a:bodyPr>
          <a:lstStyle/>
          <a:p>
            <a:r>
              <a:rPr lang="en-US" sz="3600" b="1" dirty="0" smtClean="0"/>
              <a:t>d</a:t>
            </a:r>
            <a:endParaRPr lang="en-US" sz="3600" b="1" dirty="0"/>
          </a:p>
        </p:txBody>
      </p:sp>
      <p:sp>
        <p:nvSpPr>
          <p:cNvPr id="7" name="TextBox 6"/>
          <p:cNvSpPr txBox="1"/>
          <p:nvPr/>
        </p:nvSpPr>
        <p:spPr>
          <a:xfrm>
            <a:off x="5334000" y="4885492"/>
            <a:ext cx="3505200" cy="677108"/>
          </a:xfrm>
          <a:prstGeom prst="rect">
            <a:avLst/>
          </a:prstGeom>
          <a:noFill/>
        </p:spPr>
        <p:txBody>
          <a:bodyPr wrap="square" rtlCol="0">
            <a:spAutoFit/>
          </a:bodyPr>
          <a:lstStyle/>
          <a:p>
            <a:r>
              <a:rPr lang="en-US" sz="3800" dirty="0" smtClean="0">
                <a:latin typeface="Symbol" pitchFamily="18" charset="2"/>
              </a:rPr>
              <a:t>q</a:t>
            </a:r>
            <a:r>
              <a:rPr lang="en-US" sz="3800" dirty="0" smtClean="0"/>
              <a:t> = 90 degrees</a:t>
            </a:r>
            <a:endParaRPr lang="en-US" sz="3800" dirty="0"/>
          </a:p>
        </p:txBody>
      </p:sp>
      <p:sp>
        <p:nvSpPr>
          <p:cNvPr id="8" name="TextBox 7"/>
          <p:cNvSpPr txBox="1"/>
          <p:nvPr/>
        </p:nvSpPr>
        <p:spPr>
          <a:xfrm>
            <a:off x="3352800" y="6211669"/>
            <a:ext cx="838200" cy="646331"/>
          </a:xfrm>
          <a:prstGeom prst="rect">
            <a:avLst/>
          </a:prstGeom>
          <a:noFill/>
          <a:ln>
            <a:noFill/>
          </a:ln>
        </p:spPr>
        <p:txBody>
          <a:bodyPr wrap="square" rtlCol="0">
            <a:spAutoFit/>
          </a:bodyPr>
          <a:lstStyle/>
          <a:p>
            <a:r>
              <a:rPr lang="en-US" sz="3600" b="1" dirty="0"/>
              <a:t>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glenbrook.k12.il.us/gbssci/phys/Class/energy/u5l1a3.gif"/>
          <p:cNvPicPr>
            <a:picLocks noChangeAspect="1" noChangeArrowheads="1"/>
          </p:cNvPicPr>
          <p:nvPr/>
        </p:nvPicPr>
        <p:blipFill>
          <a:blip r:embed="rId3" cstate="print"/>
          <a:srcRect/>
          <a:stretch>
            <a:fillRect/>
          </a:stretch>
        </p:blipFill>
        <p:spPr bwMode="auto">
          <a:xfrm>
            <a:off x="533400" y="1295400"/>
            <a:ext cx="7614211" cy="5097650"/>
          </a:xfrm>
          <a:prstGeom prst="rect">
            <a:avLst/>
          </a:prstGeom>
          <a:noFill/>
        </p:spPr>
      </p:pic>
      <p:sp>
        <p:nvSpPr>
          <p:cNvPr id="2" name="Title 1"/>
          <p:cNvSpPr>
            <a:spLocks noGrp="1"/>
          </p:cNvSpPr>
          <p:nvPr>
            <p:ph type="title"/>
          </p:nvPr>
        </p:nvSpPr>
        <p:spPr>
          <a:xfrm>
            <a:off x="457200" y="609600"/>
            <a:ext cx="8229600" cy="1143000"/>
          </a:xfrm>
        </p:spPr>
        <p:txBody>
          <a:bodyPr>
            <a:normAutofit fontScale="90000"/>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To Do Work, Forces Must </a:t>
            </a:r>
            <a:r>
              <a:rPr lang="en-US" b="1" i="1" dirty="0" smtClean="0"/>
              <a:t>Cause</a:t>
            </a:r>
            <a:r>
              <a:rPr lang="en-US" b="1" dirty="0" smtClean="0"/>
              <a:t> Displacements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4572000" cy="6400800"/>
          </a:xfrm>
        </p:spPr>
        <p:txBody>
          <a:bodyPr>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3200" dirty="0" smtClean="0"/>
              <a:t>A </a:t>
            </a:r>
            <a:r>
              <a:rPr lang="en-US" sz="3200" i="1" dirty="0" smtClean="0"/>
              <a:t>force</a:t>
            </a:r>
            <a:r>
              <a:rPr lang="en-US" sz="3200" dirty="0" smtClean="0"/>
              <a:t> is applied to a cart to </a:t>
            </a:r>
            <a:r>
              <a:rPr lang="en-US" sz="3200" i="1" dirty="0" smtClean="0"/>
              <a:t>displace</a:t>
            </a:r>
            <a:r>
              <a:rPr lang="en-US" sz="3200" dirty="0" smtClean="0"/>
              <a:t> it up the incline at constant speed. Several incline angles are typically used; yet, the </a:t>
            </a:r>
            <a:r>
              <a:rPr lang="en-US" sz="3200" b="1" dirty="0" smtClean="0"/>
              <a:t>force is always applied parallel to the incline</a:t>
            </a:r>
            <a:r>
              <a:rPr lang="en-US" sz="3200" dirty="0" smtClean="0"/>
              <a:t>. The displacement of the cart is also parallel to the incline. Since F and d are in the same direction, the angle theta in the work equation is 0 degrees. </a:t>
            </a:r>
            <a:endParaRPr lang="en-US" sz="3200" dirty="0"/>
          </a:p>
        </p:txBody>
      </p:sp>
      <p:pic>
        <p:nvPicPr>
          <p:cNvPr id="21506" name="Picture 2" descr="http://www.glenbrook.k12.il.us/gbssci/phys/Class/energy/u5l1a8.gif"/>
          <p:cNvPicPr>
            <a:picLocks noChangeAspect="1" noChangeArrowheads="1"/>
          </p:cNvPicPr>
          <p:nvPr/>
        </p:nvPicPr>
        <p:blipFill>
          <a:blip r:embed="rId2" cstate="print"/>
          <a:srcRect/>
          <a:stretch>
            <a:fillRect/>
          </a:stretch>
        </p:blipFill>
        <p:spPr bwMode="auto">
          <a:xfrm>
            <a:off x="4533900" y="685800"/>
            <a:ext cx="4610100" cy="4977927"/>
          </a:xfrm>
          <a:prstGeom prst="rect">
            <a:avLst/>
          </a:prstGeom>
          <a:noFill/>
        </p:spPr>
      </p:pic>
      <p:sp>
        <p:nvSpPr>
          <p:cNvPr id="7" name="TextBox 6"/>
          <p:cNvSpPr txBox="1"/>
          <p:nvPr/>
        </p:nvSpPr>
        <p:spPr>
          <a:xfrm>
            <a:off x="4800600" y="6096000"/>
            <a:ext cx="4876800" cy="369332"/>
          </a:xfrm>
          <a:prstGeom prst="rect">
            <a:avLst/>
          </a:prstGeom>
          <a:noFill/>
        </p:spPr>
        <p:txBody>
          <a:bodyPr wrap="square" rtlCol="0">
            <a:spAutoFit/>
          </a:bodyPr>
          <a:lstStyle/>
          <a:p>
            <a:r>
              <a:rPr lang="en-US" dirty="0" smtClean="0">
                <a:hlinkClick r:id="rId3"/>
              </a:rPr>
              <a:t>Which Path Requires the Most Energy?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TotalTime>
  <Words>759</Words>
  <Application>Microsoft Office PowerPoint</Application>
  <PresentationFormat>On-screen Show (4:3)</PresentationFormat>
  <Paragraphs>83</Paragraphs>
  <Slides>14</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Work Done by a Constant Force</vt:lpstr>
      <vt:lpstr>Defining work</vt:lpstr>
      <vt:lpstr>Examples – what is work?</vt:lpstr>
      <vt:lpstr>Mathematics of Work</vt:lpstr>
      <vt:lpstr>Scenario A: A force acts rightward upon an object as it is displaced rightward. In such an instance, the force vector and the displacement vector are in the same direction. Thus, the angle between F and d is 0 degrees. </vt:lpstr>
      <vt:lpstr>Scenario B: A force acts leftward upon an object which is displaced rightward. In such an instance, the force vector and the displacement vector are in the opposite direction. Thus, the angle between F and d is 180 degrees.</vt:lpstr>
      <vt:lpstr>Scenario C: A force acts upward on an object as it is displaced rightward. In such an instance, the force vector and the displacement vector are at right angles to each other. Thus, the angle between F and d is 90 degrees. </vt:lpstr>
      <vt:lpstr>To Do Work, Forces Must Cause Displacements</vt:lpstr>
      <vt:lpstr>A force is applied to a cart to displace it up the incline at constant speed. Several incline angles are typically used; yet, the force is always applied parallel to the incline. The displacement of the cart is also parallel to the incline. Since F and d are in the same direction, the angle theta in the work equation is 0 degrees. </vt:lpstr>
      <vt:lpstr>Example 1: A 500. kg elevator is pulled up by a constant force of 5500 N for a distance of 50.0 m.</vt:lpstr>
      <vt:lpstr>Solution to Example 1</vt:lpstr>
      <vt:lpstr>Slide 12</vt:lpstr>
      <vt:lpstr>Units of Work</vt:lpstr>
      <vt:lpstr>Slide 14</vt:lpstr>
    </vt:vector>
  </TitlesOfParts>
  <Company>Falcon School District 49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dc:title>
  <dc:creator>jgray</dc:creator>
  <cp:lastModifiedBy>Jen Gray</cp:lastModifiedBy>
  <cp:revision>46</cp:revision>
  <dcterms:created xsi:type="dcterms:W3CDTF">2008-12-02T03:50:30Z</dcterms:created>
  <dcterms:modified xsi:type="dcterms:W3CDTF">2010-11-17T18:28:31Z</dcterms:modified>
</cp:coreProperties>
</file>